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300" r:id="rId2"/>
    <p:sldId id="323" r:id="rId3"/>
    <p:sldId id="366" r:id="rId4"/>
    <p:sldId id="337" r:id="rId5"/>
    <p:sldId id="338" r:id="rId6"/>
    <p:sldId id="339" r:id="rId7"/>
    <p:sldId id="340" r:id="rId8"/>
    <p:sldId id="343" r:id="rId9"/>
    <p:sldId id="342" r:id="rId10"/>
    <p:sldId id="344" r:id="rId11"/>
    <p:sldId id="345" r:id="rId12"/>
    <p:sldId id="346" r:id="rId13"/>
    <p:sldId id="367" r:id="rId14"/>
    <p:sldId id="347" r:id="rId15"/>
    <p:sldId id="349" r:id="rId16"/>
    <p:sldId id="348" r:id="rId17"/>
    <p:sldId id="350" r:id="rId18"/>
    <p:sldId id="327" r:id="rId19"/>
  </p:sldIdLst>
  <p:sldSz cx="12192000" cy="6858000"/>
  <p:notesSz cx="6858000" cy="9144000"/>
  <p:embeddedFontLst>
    <p:embeddedFont>
      <p:font typeface="Atkinson Hyperlegible" pitchFamily="2" charset="0"/>
      <p:regular r:id="rId21"/>
      <p:bold r:id="rId22"/>
      <p:italic r:id="rId23"/>
      <p:boldItalic r:id="rId24"/>
    </p:embeddedFont>
    <p:embeddedFont>
      <p:font typeface="Calibri" panose="020F0502020204030204" pitchFamily="3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erbaps" initials="y" lastIdx="17" clrIdx="0"/>
  <p:cmAuthor id="2" name="karenv" initials="k" lastIdx="10" clrIdx="1"/>
  <p:cmAuthor id="3" name="Mooka" initials="M" lastIdx="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8D7CE"/>
    <a:srgbClr val="FDDEA3"/>
    <a:srgbClr val="F8BBB9"/>
    <a:srgbClr val="C89736"/>
    <a:srgbClr val="CBEBE6"/>
    <a:srgbClr val="F2F2F2"/>
    <a:srgbClr val="557DBF"/>
    <a:srgbClr val="C7DDF1"/>
    <a:srgbClr val="31B0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79649" autoAdjust="0"/>
  </p:normalViewPr>
  <p:slideViewPr>
    <p:cSldViewPr snapToGrid="0">
      <p:cViewPr varScale="1">
        <p:scale>
          <a:sx n="66" d="100"/>
          <a:sy n="66" d="100"/>
        </p:scale>
        <p:origin x="1142" y="5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0" d="100"/>
          <a:sy n="80" d="100"/>
        </p:scale>
        <p:origin x="409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04/11/2022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Welcome to Unit 5 of Module 3.</a:t>
            </a: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look at the data analysis interface. This is an example of a table produced by the platform.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shows the percentage of facilities offering basic laboratory tests, at national level, and by region, urban/rural location, managing authority, and facility type.</a:t>
            </a: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195652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data analysis platform also visually presents data in the form of graphs.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graph shows the indicators for malaria service readiness for national level.</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164760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second graph shows one of the indicators ﻿from the previous graph. The indicator is: the mean proportion of all malaria items at facilities. This indicator is also the overall readiness index for this table. The graph shows the index by region, facility type, management authority, and urban or rural location.</a:t>
            </a: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172515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highlight>
                  <a:srgbClr val="FFFF00"/>
                </a:highlight>
                <a:latin typeface="+mn-lt"/>
                <a:ea typeface="+mn-ea"/>
                <a:cs typeface="+mn-cs"/>
              </a:rPr>
              <a:t>We will now look at another tool in the HHFA resource package – the </a:t>
            </a:r>
            <a:r>
              <a:rPr lang="en-US" sz="1200" b="1" kern="1200" dirty="0">
                <a:solidFill>
                  <a:schemeClr val="tx1"/>
                </a:solidFill>
                <a:effectLst/>
                <a:highlight>
                  <a:srgbClr val="FFFF00"/>
                </a:highlight>
                <a:latin typeface="+mn-lt"/>
                <a:ea typeface="+mn-ea"/>
                <a:cs typeface="+mn-cs"/>
              </a:rPr>
              <a:t>Global HHFA Archive</a:t>
            </a:r>
            <a:r>
              <a:rPr lang="en-US" sz="1200" kern="1200" dirty="0">
                <a:solidFill>
                  <a:schemeClr val="tx1"/>
                </a:solidFill>
                <a:effectLst/>
                <a:highlight>
                  <a:srgbClr val="FFFF00"/>
                </a:highlight>
                <a:latin typeface="+mn-lt"/>
                <a:ea typeface="+mn-ea"/>
                <a:cs typeface="+mn-cs"/>
              </a:rPr>
              <a:t>. The global archive </a:t>
            </a:r>
            <a:r>
              <a:rPr lang="en-US" sz="1200" b="0" kern="1200" dirty="0">
                <a:solidFill>
                  <a:schemeClr val="tx1"/>
                </a:solidFill>
                <a:effectLst/>
                <a:highlight>
                  <a:srgbClr val="FFFF00"/>
                </a:highlight>
                <a:latin typeface="+mn-lt"/>
                <a:ea typeface="+mn-ea"/>
                <a:cs typeface="+mn-cs"/>
              </a:rPr>
              <a:t>supports Step 7 in the 7 key steps of the HHFA. </a:t>
            </a:r>
            <a:endParaRPr lang="en-GB" sz="1200" kern="1200" dirty="0">
              <a:solidFill>
                <a:schemeClr val="tx1"/>
              </a:solidFill>
              <a:effectLst/>
              <a:highlight>
                <a:srgbClr val="FFFF00"/>
              </a:highligh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425535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After finalization of HHFA data analysis, it is essential that:</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data set is securely catalogued and archived; and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processes are established for the data to be accessed by the ministry of health, researchers and other users in the future.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process is called </a:t>
            </a:r>
            <a:r>
              <a:rPr lang="en-GB" sz="1200" b="1" kern="1200" dirty="0">
                <a:solidFill>
                  <a:schemeClr val="tx1"/>
                </a:solidFill>
                <a:effectLst/>
                <a:latin typeface="+mn-lt"/>
                <a:ea typeface="+mn-ea"/>
                <a:cs typeface="+mn-cs"/>
              </a:rPr>
              <a:t>data curation</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HHFA Comprehensive guide provides guidance on the curation process.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2956733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country should have its own data curation processes and archiving facilities.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experience has shown that SARA and HHFA reports and data are sometimes “lost” or forgotten, or not easily accessible to users.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consequence is missed opportunities for making optimal use of the data.</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2770553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WHO has developed secure, central storage options for countries to archive their HHFA and SARA data sets and reports through a global HHFA/SARA archive.</a:t>
            </a:r>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318676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GB" dirty="0"/>
              <a:t>Countries can also opt to make the final HHFA report and/or the data set publicly available through a link to the global HHFA archive on the WHO HHFA website.</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2011574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have now completed Unit 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next unit, we will look at the detailed planning and implementation activities needed for conducting an HHFA.</a:t>
            </a: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By the end of this unit, you will be able to explain the functions of the HHFA data analysis platform</a:t>
            </a:r>
            <a:r>
              <a:rPr lang="en-GB" dirty="0"/>
              <a:t>, and briefly describe the HHFA global archive.</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HHFA data analysis platform </a:t>
            </a:r>
            <a:r>
              <a:rPr lang="en-US" sz="1200" b="0" kern="1200" dirty="0">
                <a:solidFill>
                  <a:schemeClr val="tx1"/>
                </a:solidFill>
                <a:effectLst/>
                <a:latin typeface="+mn-lt"/>
                <a:ea typeface="+mn-ea"/>
                <a:cs typeface="+mn-cs"/>
              </a:rPr>
              <a:t>is a tool to support Step </a:t>
            </a:r>
            <a:r>
              <a:rPr lang="en-US" dirty="0"/>
              <a:t>5 in the 7 key steps of the HHFA.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319754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HHFA data analysis platform is an online software application that was specially built for the HHFA.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When data collection is complete and the data have been cleaned, the HHFA data are exported from the </a:t>
            </a:r>
            <a:r>
              <a:rPr lang="en-GB" sz="1200" kern="1200" dirty="0" err="1">
                <a:solidFill>
                  <a:schemeClr val="tx1"/>
                </a:solidFill>
                <a:effectLst/>
                <a:latin typeface="+mn-lt"/>
                <a:ea typeface="+mn-ea"/>
                <a:cs typeface="+mn-cs"/>
              </a:rPr>
              <a:t>CSPro</a:t>
            </a:r>
            <a:r>
              <a:rPr lang="en-GB" sz="1200" kern="1200" dirty="0">
                <a:solidFill>
                  <a:schemeClr val="tx1"/>
                </a:solidFill>
                <a:effectLst/>
                <a:latin typeface="+mn-lt"/>
                <a:ea typeface="+mn-ea"/>
                <a:cs typeface="+mn-cs"/>
              </a:rPr>
              <a:t> tool and uploaded to the data analysis platform.</a:t>
            </a: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132141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data analysis platform enables automated:</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calculation of indicators;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generation of standard tables and graphs; and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generation of a report outline that serves as the framework for the final country HHFA report.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are called the </a:t>
            </a:r>
            <a:r>
              <a:rPr lang="en-GB" sz="1200" b="1" kern="1200" dirty="0">
                <a:solidFill>
                  <a:schemeClr val="tx1"/>
                </a:solidFill>
                <a:effectLst/>
                <a:latin typeface="+mn-lt"/>
                <a:ea typeface="+mn-ea"/>
                <a:cs typeface="+mn-cs"/>
              </a:rPr>
              <a:t>analysis platform outputs</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automation means that you don’t need any specialized statistical software or expertise to conduct data analysis.</a:t>
            </a: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41315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Using the platform also saves a lot of time that would otherwise be spent on data analysis.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if the country prefers, they can export the data to any statistical software of their choice (for example, Stata, or SPSS, or even Excel) to conduct the analysis.</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314076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data analysis platform and the outputs it produces are organized according to the same groups used in the indicator platform.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These are:</a:t>
            </a:r>
          </a:p>
          <a:p>
            <a:endParaRPr lang="en-GB"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a:solidFill>
                  <a:schemeClr val="tx1"/>
                </a:solidFill>
                <a:effectLst/>
                <a:latin typeface="+mn-lt"/>
                <a:ea typeface="+mn-ea"/>
                <a:cs typeface="+mn-cs"/>
              </a:rPr>
              <a:t>dimensions;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areas;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sub-areas;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tables; and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indicators.</a:t>
            </a: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17250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platform must be configured for the country before uploading the completed survey data set. </a:t>
            </a:r>
          </a:p>
          <a:p>
            <a:endParaRPr lang="en-GB" dirty="0"/>
          </a:p>
          <a:p>
            <a:r>
              <a:rPr lang="en-GB" dirty="0"/>
              <a:t>If necessary, country-specific indicators and tables must be created, based on country-specific changes to the questionnaire. </a:t>
            </a:r>
          </a:p>
          <a:p>
            <a:endParaRPr lang="en-GB" dirty="0"/>
          </a:p>
          <a:p>
            <a:r>
              <a:rPr lang="en-GB" dirty="0"/>
              <a:t>If there were minimal changes to the questionnaire, minimal adaptation of the analysis platform will be needed. However, it will still need to be configured for the specific country.</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97968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Details about how to adapt and use the data analysis platform can be found in the HHFA Comprehensive guide and in the HHFA Data analysis platform </a:t>
            </a:r>
            <a:r>
              <a:rPr lang="en-GB" sz="1200" kern="1200" dirty="0" err="1">
                <a:solidFill>
                  <a:schemeClr val="tx1"/>
                </a:solidFill>
                <a:effectLst/>
                <a:latin typeface="+mn-lt"/>
                <a:ea typeface="+mn-ea"/>
                <a:cs typeface="+mn-cs"/>
              </a:rPr>
              <a:t>OpenWHO</a:t>
            </a:r>
            <a:r>
              <a:rPr lang="en-GB" sz="1200" kern="1200" dirty="0">
                <a:solidFill>
                  <a:schemeClr val="tx1"/>
                </a:solidFill>
                <a:effectLst/>
                <a:latin typeface="+mn-lt"/>
                <a:ea typeface="+mn-ea"/>
                <a:cs typeface="+mn-cs"/>
              </a:rPr>
              <a:t> course.</a:t>
            </a:r>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463457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04/11/2022</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40747"/>
                <a:ext cx="8363936" cy="2061471"/>
                <a:chOff x="3029663" y="2657389"/>
                <a:chExt cx="8363936" cy="2061471"/>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57389"/>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5</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290392"/>
                  <a:ext cx="8363936"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HHFA data analysis platform</a:t>
                  </a:r>
                </a:p>
                <a:p>
                  <a:pPr algn="l"/>
                  <a:r>
                    <a:rPr lang="en-GB" sz="4800" dirty="0"/>
                    <a:t>and global archive</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HHFA data analysis platform: Example table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a:extLst>
              <a:ext uri="{FF2B5EF4-FFF2-40B4-BE49-F238E27FC236}">
                <a16:creationId xmlns:a16="http://schemas.microsoft.com/office/drawing/2014/main" id="{7EC1FCAA-1EF4-8047-A9B3-97A9DEDB2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711" y="868434"/>
            <a:ext cx="10158577" cy="5989566"/>
          </a:xfrm>
          <a:prstGeom prst="rect">
            <a:avLst/>
          </a:prstGeom>
          <a:ln>
            <a:solidFill>
              <a:schemeClr val="bg1">
                <a:lumMod val="75000"/>
              </a:schemeClr>
            </a:solidFill>
          </a:ln>
        </p:spPr>
      </p:pic>
      <p:sp>
        <p:nvSpPr>
          <p:cNvPr id="11" name="highlight1 national">
            <a:extLst>
              <a:ext uri="{FF2B5EF4-FFF2-40B4-BE49-F238E27FC236}">
                <a16:creationId xmlns:a16="http://schemas.microsoft.com/office/drawing/2014/main" id="{759776FC-F41B-4AA3-872B-1DDBA8469FB5}"/>
              </a:ext>
            </a:extLst>
          </p:cNvPr>
          <p:cNvSpPr/>
          <p:nvPr/>
        </p:nvSpPr>
        <p:spPr>
          <a:xfrm>
            <a:off x="3263900" y="2533917"/>
            <a:ext cx="7839529" cy="162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ighlight2 region">
            <a:extLst>
              <a:ext uri="{FF2B5EF4-FFF2-40B4-BE49-F238E27FC236}">
                <a16:creationId xmlns:a16="http://schemas.microsoft.com/office/drawing/2014/main" id="{AEA3086F-513E-4521-9B38-510727D29AF7}"/>
              </a:ext>
            </a:extLst>
          </p:cNvPr>
          <p:cNvSpPr/>
          <p:nvPr/>
        </p:nvSpPr>
        <p:spPr>
          <a:xfrm>
            <a:off x="3263899" y="2708795"/>
            <a:ext cx="7839529" cy="90067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ighlight3 urban">
            <a:extLst>
              <a:ext uri="{FF2B5EF4-FFF2-40B4-BE49-F238E27FC236}">
                <a16:creationId xmlns:a16="http://schemas.microsoft.com/office/drawing/2014/main" id="{13D1F197-B93F-4C7A-9E52-B329B5144A33}"/>
              </a:ext>
            </a:extLst>
          </p:cNvPr>
          <p:cNvSpPr/>
          <p:nvPr/>
        </p:nvSpPr>
        <p:spPr>
          <a:xfrm>
            <a:off x="3263900" y="3609474"/>
            <a:ext cx="7839529" cy="396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ighlight4 managing authority">
            <a:extLst>
              <a:ext uri="{FF2B5EF4-FFF2-40B4-BE49-F238E27FC236}">
                <a16:creationId xmlns:a16="http://schemas.microsoft.com/office/drawing/2014/main" id="{45459C6D-2393-447B-B4BF-053A6267370C}"/>
              </a:ext>
            </a:extLst>
          </p:cNvPr>
          <p:cNvSpPr/>
          <p:nvPr/>
        </p:nvSpPr>
        <p:spPr>
          <a:xfrm>
            <a:off x="3263900" y="4011913"/>
            <a:ext cx="7839529" cy="774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ighlight5 facility type">
            <a:extLst>
              <a:ext uri="{FF2B5EF4-FFF2-40B4-BE49-F238E27FC236}">
                <a16:creationId xmlns:a16="http://schemas.microsoft.com/office/drawing/2014/main" id="{44DCEDCF-1342-4EC0-BB73-EDED5AC78505}"/>
              </a:ext>
            </a:extLst>
          </p:cNvPr>
          <p:cNvSpPr/>
          <p:nvPr/>
        </p:nvSpPr>
        <p:spPr>
          <a:xfrm>
            <a:off x="3263900" y="4792352"/>
            <a:ext cx="7839529" cy="6552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national">
            <a:extLst>
              <a:ext uri="{FF2B5EF4-FFF2-40B4-BE49-F238E27FC236}">
                <a16:creationId xmlns:a16="http://schemas.microsoft.com/office/drawing/2014/main" id="{42784161-3527-1884-2F0D-9D8A8B2D1EF6}"/>
              </a:ext>
            </a:extLst>
          </p:cNvPr>
          <p:cNvSpPr/>
          <p:nvPr/>
        </p:nvSpPr>
        <p:spPr>
          <a:xfrm>
            <a:off x="2866030" y="1782977"/>
            <a:ext cx="2066350" cy="611123"/>
          </a:xfrm>
          <a:prstGeom prst="wedgeRectCallout">
            <a:avLst>
              <a:gd name="adj1" fmla="val -22550"/>
              <a:gd name="adj2" fmla="val 75901"/>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National</a:t>
            </a:r>
            <a:endParaRPr lang="x-none" sz="2400" dirty="0">
              <a:solidFill>
                <a:srgbClr val="595959"/>
              </a:solidFill>
              <a:latin typeface="+mj-lt"/>
              <a:ea typeface="+mj-ea"/>
              <a:cs typeface="+mj-cs"/>
            </a:endParaRPr>
          </a:p>
        </p:txBody>
      </p:sp>
      <p:sp>
        <p:nvSpPr>
          <p:cNvPr id="5" name="region">
            <a:extLst>
              <a:ext uri="{FF2B5EF4-FFF2-40B4-BE49-F238E27FC236}">
                <a16:creationId xmlns:a16="http://schemas.microsoft.com/office/drawing/2014/main" id="{F633CE67-7566-DC62-AEA4-F6674CF4D806}"/>
              </a:ext>
            </a:extLst>
          </p:cNvPr>
          <p:cNvSpPr/>
          <p:nvPr/>
        </p:nvSpPr>
        <p:spPr>
          <a:xfrm>
            <a:off x="150125" y="2617559"/>
            <a:ext cx="2885216" cy="611123"/>
          </a:xfrm>
          <a:prstGeom prst="wedgeRectCallout">
            <a:avLst>
              <a:gd name="adj1" fmla="val 57391"/>
              <a:gd name="adj2" fmla="val 24536"/>
            </a:avLst>
          </a:prstGeom>
          <a:solidFill>
            <a:srgbClr val="CBEBE6"/>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Region</a:t>
            </a:r>
            <a:endParaRPr lang="x-none" sz="2400" dirty="0">
              <a:solidFill>
                <a:srgbClr val="595959"/>
              </a:solidFill>
              <a:latin typeface="+mj-lt"/>
              <a:ea typeface="+mj-ea"/>
              <a:cs typeface="+mj-cs"/>
            </a:endParaRPr>
          </a:p>
        </p:txBody>
      </p:sp>
      <p:sp>
        <p:nvSpPr>
          <p:cNvPr id="17" name="urban_rural">
            <a:extLst>
              <a:ext uri="{FF2B5EF4-FFF2-40B4-BE49-F238E27FC236}">
                <a16:creationId xmlns:a16="http://schemas.microsoft.com/office/drawing/2014/main" id="{CD28CAC6-A23A-C204-E2AB-C83D97DCF8C7}"/>
              </a:ext>
            </a:extLst>
          </p:cNvPr>
          <p:cNvSpPr/>
          <p:nvPr/>
        </p:nvSpPr>
        <p:spPr>
          <a:xfrm>
            <a:off x="150125" y="3368129"/>
            <a:ext cx="2885216" cy="611123"/>
          </a:xfrm>
          <a:prstGeom prst="wedgeRectCallout">
            <a:avLst>
              <a:gd name="adj1" fmla="val 57391"/>
              <a:gd name="adj2" fmla="val 24536"/>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Urban/rural</a:t>
            </a:r>
            <a:endParaRPr lang="x-none" sz="2400" dirty="0">
              <a:solidFill>
                <a:srgbClr val="595959"/>
              </a:solidFill>
              <a:latin typeface="+mj-lt"/>
              <a:ea typeface="+mj-ea"/>
              <a:cs typeface="+mj-cs"/>
            </a:endParaRPr>
          </a:p>
        </p:txBody>
      </p:sp>
      <p:sp>
        <p:nvSpPr>
          <p:cNvPr id="7" name="managing authority">
            <a:extLst>
              <a:ext uri="{FF2B5EF4-FFF2-40B4-BE49-F238E27FC236}">
                <a16:creationId xmlns:a16="http://schemas.microsoft.com/office/drawing/2014/main" id="{5EE3FB8F-60A7-A55D-6E0C-ED870FC39DD2}"/>
              </a:ext>
            </a:extLst>
          </p:cNvPr>
          <p:cNvSpPr/>
          <p:nvPr/>
        </p:nvSpPr>
        <p:spPr>
          <a:xfrm>
            <a:off x="150125" y="4118699"/>
            <a:ext cx="2885216" cy="611123"/>
          </a:xfrm>
          <a:prstGeom prst="wedgeRectCallout">
            <a:avLst>
              <a:gd name="adj1" fmla="val 57391"/>
              <a:gd name="adj2" fmla="val 24536"/>
            </a:avLst>
          </a:prstGeom>
          <a:solidFill>
            <a:srgbClr val="CBEBE6"/>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Managing authority</a:t>
            </a:r>
            <a:endParaRPr lang="x-none" sz="2400" dirty="0">
              <a:solidFill>
                <a:srgbClr val="595959"/>
              </a:solidFill>
              <a:latin typeface="+mj-lt"/>
              <a:ea typeface="+mj-ea"/>
              <a:cs typeface="+mj-cs"/>
            </a:endParaRPr>
          </a:p>
        </p:txBody>
      </p:sp>
      <p:sp>
        <p:nvSpPr>
          <p:cNvPr id="9" name="facility type">
            <a:extLst>
              <a:ext uri="{FF2B5EF4-FFF2-40B4-BE49-F238E27FC236}">
                <a16:creationId xmlns:a16="http://schemas.microsoft.com/office/drawing/2014/main" id="{5190B802-C934-1C75-6B49-AB85F3E8470B}"/>
              </a:ext>
            </a:extLst>
          </p:cNvPr>
          <p:cNvSpPr/>
          <p:nvPr/>
        </p:nvSpPr>
        <p:spPr>
          <a:xfrm>
            <a:off x="150125" y="4869269"/>
            <a:ext cx="2885216" cy="611123"/>
          </a:xfrm>
          <a:prstGeom prst="wedgeRectCallout">
            <a:avLst>
              <a:gd name="adj1" fmla="val 57391"/>
              <a:gd name="adj2" fmla="val 24536"/>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Facility type</a:t>
            </a:r>
            <a:endParaRPr lang="x-none" sz="2400" dirty="0">
              <a:solidFill>
                <a:srgbClr val="595959"/>
              </a:solidFill>
              <a:latin typeface="+mj-lt"/>
              <a:ea typeface="+mj-ea"/>
              <a:cs typeface="+mj-cs"/>
            </a:endParaRPr>
          </a:p>
        </p:txBody>
      </p:sp>
    </p:spTree>
    <p:custDataLst>
      <p:tags r:id="rId1"/>
    </p:custDataLst>
    <p:extLst>
      <p:ext uri="{BB962C8B-B14F-4D97-AF65-F5344CB8AC3E}">
        <p14:creationId xmlns:p14="http://schemas.microsoft.com/office/powerpoint/2010/main" val="2159961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000"/>
                            </p:stCondLst>
                            <p:childTnLst>
                              <p:par>
                                <p:cTn id="20" presetID="10" presetClass="exit" presetSubtype="0" fill="hold" grpId="1" nodeType="after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1000"/>
                            </p:stCondLst>
                            <p:childTnLst>
                              <p:par>
                                <p:cTn id="33" presetID="10" presetClass="exit" presetSubtype="0" fill="hold" grpId="1" nodeType="after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1000"/>
                            </p:stCondLst>
                            <p:childTnLst>
                              <p:par>
                                <p:cTn id="46" presetID="10" presetClass="exit" presetSubtype="0" fill="hold" grpId="1" nodeType="after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1000"/>
                            </p:stCondLst>
                            <p:childTnLst>
                              <p:par>
                                <p:cTn id="59" presetID="10" presetClass="exit" presetSubtype="0" fill="hold" grpId="1" nodeType="after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2" grpId="0" animBg="1"/>
      <p:bldP spid="12" grpId="1" animBg="1"/>
      <p:bldP spid="13" grpId="0" animBg="1"/>
      <p:bldP spid="13" grpId="1" animBg="1"/>
      <p:bldP spid="14" grpId="0" animBg="1"/>
      <p:bldP spid="14" grpId="1" animBg="1"/>
      <p:bldP spid="4" grpId="0" animBg="1"/>
      <p:bldP spid="5" grpId="0" animBg="1"/>
      <p:bldP spid="17" grpId="0" animBg="1"/>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13CA2-91AE-BC56-BC4A-35D374C2A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84" y="1052778"/>
            <a:ext cx="11335231" cy="5783739"/>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HHFA data analysis platform: Example graphs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Speech Bubble: Rectangle 16">
            <a:extLst>
              <a:ext uri="{FF2B5EF4-FFF2-40B4-BE49-F238E27FC236}">
                <a16:creationId xmlns:a16="http://schemas.microsoft.com/office/drawing/2014/main" id="{CD28CAC6-A23A-C204-E2AB-C83D97DCF8C7}"/>
              </a:ext>
            </a:extLst>
          </p:cNvPr>
          <p:cNvSpPr/>
          <p:nvPr/>
        </p:nvSpPr>
        <p:spPr>
          <a:xfrm>
            <a:off x="609313" y="4442640"/>
            <a:ext cx="3261861" cy="1010306"/>
          </a:xfrm>
          <a:prstGeom prst="wedgeRectCallout">
            <a:avLst>
              <a:gd name="adj1" fmla="val 57391"/>
              <a:gd name="adj2" fmla="val 24536"/>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Malaria service readiness indicators</a:t>
            </a:r>
            <a:endParaRPr lang="x-none" sz="2400" dirty="0">
              <a:solidFill>
                <a:srgbClr val="595959"/>
              </a:solidFill>
              <a:latin typeface="+mj-lt"/>
              <a:ea typeface="+mj-ea"/>
              <a:cs typeface="+mj-cs"/>
            </a:endParaRPr>
          </a:p>
        </p:txBody>
      </p:sp>
    </p:spTree>
    <p:custDataLst>
      <p:tags r:id="rId1"/>
    </p:custDataLst>
    <p:extLst>
      <p:ext uri="{BB962C8B-B14F-4D97-AF65-F5344CB8AC3E}">
        <p14:creationId xmlns:p14="http://schemas.microsoft.com/office/powerpoint/2010/main" val="14488176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288832-D7C2-D14D-2A88-0DD9C0A9A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17" y="1132887"/>
            <a:ext cx="11664166" cy="4921244"/>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HHFA data analysis platform: Example graphs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7" name="highlight1 region">
            <a:extLst>
              <a:ext uri="{FF2B5EF4-FFF2-40B4-BE49-F238E27FC236}">
                <a16:creationId xmlns:a16="http://schemas.microsoft.com/office/drawing/2014/main" id="{60B790E7-8AE9-4C59-8FE7-DBA3C089F770}"/>
              </a:ext>
            </a:extLst>
          </p:cNvPr>
          <p:cNvSpPr/>
          <p:nvPr/>
        </p:nvSpPr>
        <p:spPr>
          <a:xfrm>
            <a:off x="4768851" y="2863524"/>
            <a:ext cx="3006537" cy="26191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ighlight2 facility type">
            <a:extLst>
              <a:ext uri="{FF2B5EF4-FFF2-40B4-BE49-F238E27FC236}">
                <a16:creationId xmlns:a16="http://schemas.microsoft.com/office/drawing/2014/main" id="{8A7F2E6C-6F4C-4B72-9916-9C52045B689D}"/>
              </a:ext>
            </a:extLst>
          </p:cNvPr>
          <p:cNvSpPr/>
          <p:nvPr/>
        </p:nvSpPr>
        <p:spPr>
          <a:xfrm>
            <a:off x="7775388" y="2863524"/>
            <a:ext cx="1147483" cy="26191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3 management authority">
            <a:extLst>
              <a:ext uri="{FF2B5EF4-FFF2-40B4-BE49-F238E27FC236}">
                <a16:creationId xmlns:a16="http://schemas.microsoft.com/office/drawing/2014/main" id="{6072257B-CBBC-4260-8634-A7CAD43DA5BD}"/>
              </a:ext>
            </a:extLst>
          </p:cNvPr>
          <p:cNvSpPr/>
          <p:nvPr/>
        </p:nvSpPr>
        <p:spPr>
          <a:xfrm>
            <a:off x="8922871" y="2863524"/>
            <a:ext cx="759011" cy="26191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ighlight3 management authority">
            <a:extLst>
              <a:ext uri="{FF2B5EF4-FFF2-40B4-BE49-F238E27FC236}">
                <a16:creationId xmlns:a16="http://schemas.microsoft.com/office/drawing/2014/main" id="{88AD9935-0904-4F84-BBBD-BE6CF7799DEB}"/>
              </a:ext>
            </a:extLst>
          </p:cNvPr>
          <p:cNvSpPr/>
          <p:nvPr/>
        </p:nvSpPr>
        <p:spPr>
          <a:xfrm>
            <a:off x="9681882" y="2851572"/>
            <a:ext cx="759011" cy="261910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ubbl1">
            <a:extLst>
              <a:ext uri="{FF2B5EF4-FFF2-40B4-BE49-F238E27FC236}">
                <a16:creationId xmlns:a16="http://schemas.microsoft.com/office/drawing/2014/main" id="{39680285-98E1-402C-B17E-7D0061DADBC6}"/>
              </a:ext>
            </a:extLst>
          </p:cNvPr>
          <p:cNvSpPr/>
          <p:nvPr/>
        </p:nvSpPr>
        <p:spPr>
          <a:xfrm>
            <a:off x="4205769" y="5964130"/>
            <a:ext cx="2066350" cy="611123"/>
          </a:xfrm>
          <a:prstGeom prst="wedgeRectCallout">
            <a:avLst>
              <a:gd name="adj1" fmla="val 20243"/>
              <a:gd name="adj2" fmla="val -77014"/>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Region</a:t>
            </a:r>
            <a:endParaRPr lang="x-none" sz="2400" dirty="0">
              <a:solidFill>
                <a:srgbClr val="595959"/>
              </a:solidFill>
              <a:latin typeface="+mj-lt"/>
              <a:ea typeface="+mj-ea"/>
              <a:cs typeface="+mj-cs"/>
            </a:endParaRPr>
          </a:p>
        </p:txBody>
      </p:sp>
      <p:sp>
        <p:nvSpPr>
          <p:cNvPr id="13" name="bubble2">
            <a:extLst>
              <a:ext uri="{FF2B5EF4-FFF2-40B4-BE49-F238E27FC236}">
                <a16:creationId xmlns:a16="http://schemas.microsoft.com/office/drawing/2014/main" id="{75E0FBFD-085B-494D-BBF4-2D03237AA4A6}"/>
              </a:ext>
            </a:extLst>
          </p:cNvPr>
          <p:cNvSpPr/>
          <p:nvPr/>
        </p:nvSpPr>
        <p:spPr>
          <a:xfrm>
            <a:off x="6630162" y="5964132"/>
            <a:ext cx="2066350" cy="611123"/>
          </a:xfrm>
          <a:prstGeom prst="wedgeRectCallout">
            <a:avLst>
              <a:gd name="adj1" fmla="val 20729"/>
              <a:gd name="adj2" fmla="val -80303"/>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Facility type</a:t>
            </a:r>
            <a:endParaRPr lang="x-none" sz="2400" dirty="0">
              <a:solidFill>
                <a:srgbClr val="595959"/>
              </a:solidFill>
              <a:latin typeface="+mj-lt"/>
              <a:ea typeface="+mj-ea"/>
              <a:cs typeface="+mj-cs"/>
            </a:endParaRPr>
          </a:p>
        </p:txBody>
      </p:sp>
      <p:sp>
        <p:nvSpPr>
          <p:cNvPr id="14" name="bubble3">
            <a:extLst>
              <a:ext uri="{FF2B5EF4-FFF2-40B4-BE49-F238E27FC236}">
                <a16:creationId xmlns:a16="http://schemas.microsoft.com/office/drawing/2014/main" id="{B3F9329A-5AC2-4778-A4F6-15100AE0278F}"/>
              </a:ext>
            </a:extLst>
          </p:cNvPr>
          <p:cNvSpPr/>
          <p:nvPr/>
        </p:nvSpPr>
        <p:spPr>
          <a:xfrm>
            <a:off x="8852531" y="5768895"/>
            <a:ext cx="3269130" cy="806358"/>
          </a:xfrm>
          <a:custGeom>
            <a:avLst/>
            <a:gdLst>
              <a:gd name="connsiteX0" fmla="*/ 0 w 3269130"/>
              <a:gd name="connsiteY0" fmla="*/ 0 h 611123"/>
              <a:gd name="connsiteX1" fmla="*/ 544855 w 3269130"/>
              <a:gd name="connsiteY1" fmla="*/ 0 h 611123"/>
              <a:gd name="connsiteX2" fmla="*/ 574353 w 3269130"/>
              <a:gd name="connsiteY2" fmla="*/ -195235 h 611123"/>
              <a:gd name="connsiteX3" fmla="*/ 1362138 w 3269130"/>
              <a:gd name="connsiteY3" fmla="*/ 0 h 611123"/>
              <a:gd name="connsiteX4" fmla="*/ 3269130 w 3269130"/>
              <a:gd name="connsiteY4" fmla="*/ 0 h 611123"/>
              <a:gd name="connsiteX5" fmla="*/ 3269130 w 3269130"/>
              <a:gd name="connsiteY5" fmla="*/ 101854 h 611123"/>
              <a:gd name="connsiteX6" fmla="*/ 3269130 w 3269130"/>
              <a:gd name="connsiteY6" fmla="*/ 101854 h 611123"/>
              <a:gd name="connsiteX7" fmla="*/ 3269130 w 3269130"/>
              <a:gd name="connsiteY7" fmla="*/ 254635 h 611123"/>
              <a:gd name="connsiteX8" fmla="*/ 3269130 w 3269130"/>
              <a:gd name="connsiteY8" fmla="*/ 611123 h 611123"/>
              <a:gd name="connsiteX9" fmla="*/ 1362138 w 3269130"/>
              <a:gd name="connsiteY9" fmla="*/ 611123 h 611123"/>
              <a:gd name="connsiteX10" fmla="*/ 544855 w 3269130"/>
              <a:gd name="connsiteY10" fmla="*/ 611123 h 611123"/>
              <a:gd name="connsiteX11" fmla="*/ 544855 w 3269130"/>
              <a:gd name="connsiteY11" fmla="*/ 611123 h 611123"/>
              <a:gd name="connsiteX12" fmla="*/ 0 w 3269130"/>
              <a:gd name="connsiteY12" fmla="*/ 611123 h 611123"/>
              <a:gd name="connsiteX13" fmla="*/ 0 w 3269130"/>
              <a:gd name="connsiteY13" fmla="*/ 254635 h 611123"/>
              <a:gd name="connsiteX14" fmla="*/ 0 w 3269130"/>
              <a:gd name="connsiteY14" fmla="*/ 101854 h 611123"/>
              <a:gd name="connsiteX15" fmla="*/ 0 w 3269130"/>
              <a:gd name="connsiteY15" fmla="*/ 101854 h 611123"/>
              <a:gd name="connsiteX16" fmla="*/ 0 w 3269130"/>
              <a:gd name="connsiteY16" fmla="*/ 0 h 611123"/>
              <a:gd name="connsiteX0" fmla="*/ 0 w 3269130"/>
              <a:gd name="connsiteY0" fmla="*/ 195235 h 806358"/>
              <a:gd name="connsiteX1" fmla="*/ 363985 w 3269130"/>
              <a:gd name="connsiteY1" fmla="*/ 205283 h 806358"/>
              <a:gd name="connsiteX2" fmla="*/ 574353 w 3269130"/>
              <a:gd name="connsiteY2" fmla="*/ 0 h 806358"/>
              <a:gd name="connsiteX3" fmla="*/ 1362138 w 3269130"/>
              <a:gd name="connsiteY3" fmla="*/ 195235 h 806358"/>
              <a:gd name="connsiteX4" fmla="*/ 3269130 w 3269130"/>
              <a:gd name="connsiteY4" fmla="*/ 195235 h 806358"/>
              <a:gd name="connsiteX5" fmla="*/ 3269130 w 3269130"/>
              <a:gd name="connsiteY5" fmla="*/ 297089 h 806358"/>
              <a:gd name="connsiteX6" fmla="*/ 3269130 w 3269130"/>
              <a:gd name="connsiteY6" fmla="*/ 297089 h 806358"/>
              <a:gd name="connsiteX7" fmla="*/ 3269130 w 3269130"/>
              <a:gd name="connsiteY7" fmla="*/ 449870 h 806358"/>
              <a:gd name="connsiteX8" fmla="*/ 3269130 w 3269130"/>
              <a:gd name="connsiteY8" fmla="*/ 806358 h 806358"/>
              <a:gd name="connsiteX9" fmla="*/ 1362138 w 3269130"/>
              <a:gd name="connsiteY9" fmla="*/ 806358 h 806358"/>
              <a:gd name="connsiteX10" fmla="*/ 544855 w 3269130"/>
              <a:gd name="connsiteY10" fmla="*/ 806358 h 806358"/>
              <a:gd name="connsiteX11" fmla="*/ 544855 w 3269130"/>
              <a:gd name="connsiteY11" fmla="*/ 806358 h 806358"/>
              <a:gd name="connsiteX12" fmla="*/ 0 w 3269130"/>
              <a:gd name="connsiteY12" fmla="*/ 806358 h 806358"/>
              <a:gd name="connsiteX13" fmla="*/ 0 w 3269130"/>
              <a:gd name="connsiteY13" fmla="*/ 449870 h 806358"/>
              <a:gd name="connsiteX14" fmla="*/ 0 w 3269130"/>
              <a:gd name="connsiteY14" fmla="*/ 297089 h 806358"/>
              <a:gd name="connsiteX15" fmla="*/ 0 w 3269130"/>
              <a:gd name="connsiteY15" fmla="*/ 297089 h 806358"/>
              <a:gd name="connsiteX16" fmla="*/ 0 w 3269130"/>
              <a:gd name="connsiteY16" fmla="*/ 195235 h 806358"/>
              <a:gd name="connsiteX0" fmla="*/ 0 w 3269130"/>
              <a:gd name="connsiteY0" fmla="*/ 195235 h 806358"/>
              <a:gd name="connsiteX1" fmla="*/ 363985 w 3269130"/>
              <a:gd name="connsiteY1" fmla="*/ 205283 h 806358"/>
              <a:gd name="connsiteX2" fmla="*/ 574353 w 3269130"/>
              <a:gd name="connsiteY2" fmla="*/ 0 h 806358"/>
              <a:gd name="connsiteX3" fmla="*/ 940108 w 3269130"/>
              <a:gd name="connsiteY3" fmla="*/ 195235 h 806358"/>
              <a:gd name="connsiteX4" fmla="*/ 3269130 w 3269130"/>
              <a:gd name="connsiteY4" fmla="*/ 195235 h 806358"/>
              <a:gd name="connsiteX5" fmla="*/ 3269130 w 3269130"/>
              <a:gd name="connsiteY5" fmla="*/ 297089 h 806358"/>
              <a:gd name="connsiteX6" fmla="*/ 3269130 w 3269130"/>
              <a:gd name="connsiteY6" fmla="*/ 297089 h 806358"/>
              <a:gd name="connsiteX7" fmla="*/ 3269130 w 3269130"/>
              <a:gd name="connsiteY7" fmla="*/ 449870 h 806358"/>
              <a:gd name="connsiteX8" fmla="*/ 3269130 w 3269130"/>
              <a:gd name="connsiteY8" fmla="*/ 806358 h 806358"/>
              <a:gd name="connsiteX9" fmla="*/ 1362138 w 3269130"/>
              <a:gd name="connsiteY9" fmla="*/ 806358 h 806358"/>
              <a:gd name="connsiteX10" fmla="*/ 544855 w 3269130"/>
              <a:gd name="connsiteY10" fmla="*/ 806358 h 806358"/>
              <a:gd name="connsiteX11" fmla="*/ 544855 w 3269130"/>
              <a:gd name="connsiteY11" fmla="*/ 806358 h 806358"/>
              <a:gd name="connsiteX12" fmla="*/ 0 w 3269130"/>
              <a:gd name="connsiteY12" fmla="*/ 806358 h 806358"/>
              <a:gd name="connsiteX13" fmla="*/ 0 w 3269130"/>
              <a:gd name="connsiteY13" fmla="*/ 449870 h 806358"/>
              <a:gd name="connsiteX14" fmla="*/ 0 w 3269130"/>
              <a:gd name="connsiteY14" fmla="*/ 297089 h 806358"/>
              <a:gd name="connsiteX15" fmla="*/ 0 w 3269130"/>
              <a:gd name="connsiteY15" fmla="*/ 297089 h 806358"/>
              <a:gd name="connsiteX16" fmla="*/ 0 w 3269130"/>
              <a:gd name="connsiteY16" fmla="*/ 195235 h 806358"/>
              <a:gd name="connsiteX0" fmla="*/ 0 w 3269130"/>
              <a:gd name="connsiteY0" fmla="*/ 195235 h 806358"/>
              <a:gd name="connsiteX1" fmla="*/ 363985 w 3269130"/>
              <a:gd name="connsiteY1" fmla="*/ 185186 h 806358"/>
              <a:gd name="connsiteX2" fmla="*/ 574353 w 3269130"/>
              <a:gd name="connsiteY2" fmla="*/ 0 h 806358"/>
              <a:gd name="connsiteX3" fmla="*/ 940108 w 3269130"/>
              <a:gd name="connsiteY3" fmla="*/ 195235 h 806358"/>
              <a:gd name="connsiteX4" fmla="*/ 3269130 w 3269130"/>
              <a:gd name="connsiteY4" fmla="*/ 195235 h 806358"/>
              <a:gd name="connsiteX5" fmla="*/ 3269130 w 3269130"/>
              <a:gd name="connsiteY5" fmla="*/ 297089 h 806358"/>
              <a:gd name="connsiteX6" fmla="*/ 3269130 w 3269130"/>
              <a:gd name="connsiteY6" fmla="*/ 297089 h 806358"/>
              <a:gd name="connsiteX7" fmla="*/ 3269130 w 3269130"/>
              <a:gd name="connsiteY7" fmla="*/ 449870 h 806358"/>
              <a:gd name="connsiteX8" fmla="*/ 3269130 w 3269130"/>
              <a:gd name="connsiteY8" fmla="*/ 806358 h 806358"/>
              <a:gd name="connsiteX9" fmla="*/ 1362138 w 3269130"/>
              <a:gd name="connsiteY9" fmla="*/ 806358 h 806358"/>
              <a:gd name="connsiteX10" fmla="*/ 544855 w 3269130"/>
              <a:gd name="connsiteY10" fmla="*/ 806358 h 806358"/>
              <a:gd name="connsiteX11" fmla="*/ 544855 w 3269130"/>
              <a:gd name="connsiteY11" fmla="*/ 806358 h 806358"/>
              <a:gd name="connsiteX12" fmla="*/ 0 w 3269130"/>
              <a:gd name="connsiteY12" fmla="*/ 806358 h 806358"/>
              <a:gd name="connsiteX13" fmla="*/ 0 w 3269130"/>
              <a:gd name="connsiteY13" fmla="*/ 449870 h 806358"/>
              <a:gd name="connsiteX14" fmla="*/ 0 w 3269130"/>
              <a:gd name="connsiteY14" fmla="*/ 297089 h 806358"/>
              <a:gd name="connsiteX15" fmla="*/ 0 w 3269130"/>
              <a:gd name="connsiteY15" fmla="*/ 297089 h 806358"/>
              <a:gd name="connsiteX16" fmla="*/ 0 w 3269130"/>
              <a:gd name="connsiteY16" fmla="*/ 195235 h 806358"/>
              <a:gd name="connsiteX0" fmla="*/ 0 w 3269130"/>
              <a:gd name="connsiteY0" fmla="*/ 195235 h 806358"/>
              <a:gd name="connsiteX1" fmla="*/ 363985 w 3269130"/>
              <a:gd name="connsiteY1" fmla="*/ 185186 h 806358"/>
              <a:gd name="connsiteX2" fmla="*/ 574353 w 3269130"/>
              <a:gd name="connsiteY2" fmla="*/ 0 h 806358"/>
              <a:gd name="connsiteX3" fmla="*/ 849673 w 3269130"/>
              <a:gd name="connsiteY3" fmla="*/ 195235 h 806358"/>
              <a:gd name="connsiteX4" fmla="*/ 3269130 w 3269130"/>
              <a:gd name="connsiteY4" fmla="*/ 195235 h 806358"/>
              <a:gd name="connsiteX5" fmla="*/ 3269130 w 3269130"/>
              <a:gd name="connsiteY5" fmla="*/ 297089 h 806358"/>
              <a:gd name="connsiteX6" fmla="*/ 3269130 w 3269130"/>
              <a:gd name="connsiteY6" fmla="*/ 297089 h 806358"/>
              <a:gd name="connsiteX7" fmla="*/ 3269130 w 3269130"/>
              <a:gd name="connsiteY7" fmla="*/ 449870 h 806358"/>
              <a:gd name="connsiteX8" fmla="*/ 3269130 w 3269130"/>
              <a:gd name="connsiteY8" fmla="*/ 806358 h 806358"/>
              <a:gd name="connsiteX9" fmla="*/ 1362138 w 3269130"/>
              <a:gd name="connsiteY9" fmla="*/ 806358 h 806358"/>
              <a:gd name="connsiteX10" fmla="*/ 544855 w 3269130"/>
              <a:gd name="connsiteY10" fmla="*/ 806358 h 806358"/>
              <a:gd name="connsiteX11" fmla="*/ 544855 w 3269130"/>
              <a:gd name="connsiteY11" fmla="*/ 806358 h 806358"/>
              <a:gd name="connsiteX12" fmla="*/ 0 w 3269130"/>
              <a:gd name="connsiteY12" fmla="*/ 806358 h 806358"/>
              <a:gd name="connsiteX13" fmla="*/ 0 w 3269130"/>
              <a:gd name="connsiteY13" fmla="*/ 449870 h 806358"/>
              <a:gd name="connsiteX14" fmla="*/ 0 w 3269130"/>
              <a:gd name="connsiteY14" fmla="*/ 297089 h 806358"/>
              <a:gd name="connsiteX15" fmla="*/ 0 w 3269130"/>
              <a:gd name="connsiteY15" fmla="*/ 297089 h 806358"/>
              <a:gd name="connsiteX16" fmla="*/ 0 w 3269130"/>
              <a:gd name="connsiteY16" fmla="*/ 195235 h 8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9130" h="806358">
                <a:moveTo>
                  <a:pt x="0" y="195235"/>
                </a:moveTo>
                <a:lnTo>
                  <a:pt x="363985" y="185186"/>
                </a:lnTo>
                <a:lnTo>
                  <a:pt x="574353" y="0"/>
                </a:lnTo>
                <a:lnTo>
                  <a:pt x="849673" y="195235"/>
                </a:lnTo>
                <a:lnTo>
                  <a:pt x="3269130" y="195235"/>
                </a:lnTo>
                <a:lnTo>
                  <a:pt x="3269130" y="297089"/>
                </a:lnTo>
                <a:lnTo>
                  <a:pt x="3269130" y="297089"/>
                </a:lnTo>
                <a:lnTo>
                  <a:pt x="3269130" y="449870"/>
                </a:lnTo>
                <a:lnTo>
                  <a:pt x="3269130" y="806358"/>
                </a:lnTo>
                <a:lnTo>
                  <a:pt x="1362138" y="806358"/>
                </a:lnTo>
                <a:lnTo>
                  <a:pt x="544855" y="806358"/>
                </a:lnTo>
                <a:lnTo>
                  <a:pt x="544855" y="806358"/>
                </a:lnTo>
                <a:lnTo>
                  <a:pt x="0" y="806358"/>
                </a:lnTo>
                <a:lnTo>
                  <a:pt x="0" y="449870"/>
                </a:lnTo>
                <a:lnTo>
                  <a:pt x="0" y="297089"/>
                </a:lnTo>
                <a:lnTo>
                  <a:pt x="0" y="297089"/>
                </a:lnTo>
                <a:lnTo>
                  <a:pt x="0" y="195235"/>
                </a:lnTo>
                <a:close/>
              </a:path>
            </a:pathLst>
          </a:custGeom>
          <a:solidFill>
            <a:srgbClr val="98D7CE"/>
          </a:solidFill>
        </p:spPr>
        <p:txBody>
          <a:bodyPr vert="horz" wrap="square" lIns="91440" tIns="288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Management authority</a:t>
            </a:r>
            <a:endParaRPr lang="x-none" sz="2400" dirty="0">
              <a:solidFill>
                <a:srgbClr val="595959"/>
              </a:solidFill>
              <a:latin typeface="+mj-lt"/>
              <a:ea typeface="+mj-ea"/>
              <a:cs typeface="+mj-cs"/>
            </a:endParaRPr>
          </a:p>
        </p:txBody>
      </p:sp>
      <p:sp>
        <p:nvSpPr>
          <p:cNvPr id="16" name="bubble3">
            <a:extLst>
              <a:ext uri="{FF2B5EF4-FFF2-40B4-BE49-F238E27FC236}">
                <a16:creationId xmlns:a16="http://schemas.microsoft.com/office/drawing/2014/main" id="{1D8D0C9B-A188-43BF-9764-840315187AC1}"/>
              </a:ext>
            </a:extLst>
          </p:cNvPr>
          <p:cNvSpPr/>
          <p:nvPr/>
        </p:nvSpPr>
        <p:spPr>
          <a:xfrm>
            <a:off x="9036752" y="2011651"/>
            <a:ext cx="3084909" cy="779457"/>
          </a:xfrm>
          <a:custGeom>
            <a:avLst/>
            <a:gdLst>
              <a:gd name="connsiteX0" fmla="*/ 0 w 3084909"/>
              <a:gd name="connsiteY0" fmla="*/ 0 h 611123"/>
              <a:gd name="connsiteX1" fmla="*/ 514152 w 3084909"/>
              <a:gd name="connsiteY1" fmla="*/ 0 h 611123"/>
              <a:gd name="connsiteX2" fmla="*/ 514152 w 3084909"/>
              <a:gd name="connsiteY2" fmla="*/ 0 h 611123"/>
              <a:gd name="connsiteX3" fmla="*/ 1285379 w 3084909"/>
              <a:gd name="connsiteY3" fmla="*/ 0 h 611123"/>
              <a:gd name="connsiteX4" fmla="*/ 3084909 w 3084909"/>
              <a:gd name="connsiteY4" fmla="*/ 0 h 611123"/>
              <a:gd name="connsiteX5" fmla="*/ 3084909 w 3084909"/>
              <a:gd name="connsiteY5" fmla="*/ 356488 h 611123"/>
              <a:gd name="connsiteX6" fmla="*/ 3084909 w 3084909"/>
              <a:gd name="connsiteY6" fmla="*/ 356488 h 611123"/>
              <a:gd name="connsiteX7" fmla="*/ 3084909 w 3084909"/>
              <a:gd name="connsiteY7" fmla="*/ 509269 h 611123"/>
              <a:gd name="connsiteX8" fmla="*/ 3084909 w 3084909"/>
              <a:gd name="connsiteY8" fmla="*/ 611123 h 611123"/>
              <a:gd name="connsiteX9" fmla="*/ 1285379 w 3084909"/>
              <a:gd name="connsiteY9" fmla="*/ 611123 h 611123"/>
              <a:gd name="connsiteX10" fmla="*/ 1058371 w 3084909"/>
              <a:gd name="connsiteY10" fmla="*/ 779457 h 611123"/>
              <a:gd name="connsiteX11" fmla="*/ 514152 w 3084909"/>
              <a:gd name="connsiteY11" fmla="*/ 611123 h 611123"/>
              <a:gd name="connsiteX12" fmla="*/ 0 w 3084909"/>
              <a:gd name="connsiteY12" fmla="*/ 611123 h 611123"/>
              <a:gd name="connsiteX13" fmla="*/ 0 w 3084909"/>
              <a:gd name="connsiteY13" fmla="*/ 509269 h 611123"/>
              <a:gd name="connsiteX14" fmla="*/ 0 w 3084909"/>
              <a:gd name="connsiteY14" fmla="*/ 356488 h 611123"/>
              <a:gd name="connsiteX15" fmla="*/ 0 w 3084909"/>
              <a:gd name="connsiteY15" fmla="*/ 356488 h 611123"/>
              <a:gd name="connsiteX16" fmla="*/ 0 w 3084909"/>
              <a:gd name="connsiteY16" fmla="*/ 0 h 611123"/>
              <a:gd name="connsiteX0" fmla="*/ 0 w 3084909"/>
              <a:gd name="connsiteY0" fmla="*/ 0 h 779457"/>
              <a:gd name="connsiteX1" fmla="*/ 514152 w 3084909"/>
              <a:gd name="connsiteY1" fmla="*/ 0 h 779457"/>
              <a:gd name="connsiteX2" fmla="*/ 514152 w 3084909"/>
              <a:gd name="connsiteY2" fmla="*/ 0 h 779457"/>
              <a:gd name="connsiteX3" fmla="*/ 1285379 w 3084909"/>
              <a:gd name="connsiteY3" fmla="*/ 0 h 779457"/>
              <a:gd name="connsiteX4" fmla="*/ 3084909 w 3084909"/>
              <a:gd name="connsiteY4" fmla="*/ 0 h 779457"/>
              <a:gd name="connsiteX5" fmla="*/ 3084909 w 3084909"/>
              <a:gd name="connsiteY5" fmla="*/ 356488 h 779457"/>
              <a:gd name="connsiteX6" fmla="*/ 3084909 w 3084909"/>
              <a:gd name="connsiteY6" fmla="*/ 356488 h 779457"/>
              <a:gd name="connsiteX7" fmla="*/ 3084909 w 3084909"/>
              <a:gd name="connsiteY7" fmla="*/ 509269 h 779457"/>
              <a:gd name="connsiteX8" fmla="*/ 3084909 w 3084909"/>
              <a:gd name="connsiteY8" fmla="*/ 611123 h 779457"/>
              <a:gd name="connsiteX9" fmla="*/ 1285379 w 3084909"/>
              <a:gd name="connsiteY9" fmla="*/ 611123 h 779457"/>
              <a:gd name="connsiteX10" fmla="*/ 1058371 w 3084909"/>
              <a:gd name="connsiteY10" fmla="*/ 779457 h 779457"/>
              <a:gd name="connsiteX11" fmla="*/ 755313 w 3084909"/>
              <a:gd name="connsiteY11" fmla="*/ 611123 h 779457"/>
              <a:gd name="connsiteX12" fmla="*/ 0 w 3084909"/>
              <a:gd name="connsiteY12" fmla="*/ 611123 h 779457"/>
              <a:gd name="connsiteX13" fmla="*/ 0 w 3084909"/>
              <a:gd name="connsiteY13" fmla="*/ 509269 h 779457"/>
              <a:gd name="connsiteX14" fmla="*/ 0 w 3084909"/>
              <a:gd name="connsiteY14" fmla="*/ 356488 h 779457"/>
              <a:gd name="connsiteX15" fmla="*/ 0 w 3084909"/>
              <a:gd name="connsiteY15" fmla="*/ 356488 h 779457"/>
              <a:gd name="connsiteX16" fmla="*/ 0 w 3084909"/>
              <a:gd name="connsiteY16" fmla="*/ 0 h 77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4909" h="779457">
                <a:moveTo>
                  <a:pt x="0" y="0"/>
                </a:moveTo>
                <a:lnTo>
                  <a:pt x="514152" y="0"/>
                </a:lnTo>
                <a:lnTo>
                  <a:pt x="514152" y="0"/>
                </a:lnTo>
                <a:lnTo>
                  <a:pt x="1285379" y="0"/>
                </a:lnTo>
                <a:lnTo>
                  <a:pt x="3084909" y="0"/>
                </a:lnTo>
                <a:lnTo>
                  <a:pt x="3084909" y="356488"/>
                </a:lnTo>
                <a:lnTo>
                  <a:pt x="3084909" y="356488"/>
                </a:lnTo>
                <a:lnTo>
                  <a:pt x="3084909" y="509269"/>
                </a:lnTo>
                <a:lnTo>
                  <a:pt x="3084909" y="611123"/>
                </a:lnTo>
                <a:lnTo>
                  <a:pt x="1285379" y="611123"/>
                </a:lnTo>
                <a:lnTo>
                  <a:pt x="1058371" y="779457"/>
                </a:lnTo>
                <a:lnTo>
                  <a:pt x="755313" y="611123"/>
                </a:lnTo>
                <a:lnTo>
                  <a:pt x="0" y="611123"/>
                </a:lnTo>
                <a:lnTo>
                  <a:pt x="0" y="509269"/>
                </a:lnTo>
                <a:lnTo>
                  <a:pt x="0" y="356488"/>
                </a:lnTo>
                <a:lnTo>
                  <a:pt x="0" y="356488"/>
                </a:lnTo>
                <a:lnTo>
                  <a:pt x="0" y="0"/>
                </a:lnTo>
                <a:close/>
              </a:path>
            </a:pathLst>
          </a:custGeom>
          <a:solidFill>
            <a:srgbClr val="98D7CE"/>
          </a:solidFill>
        </p:spPr>
        <p:txBody>
          <a:bodyPr vert="horz" wrap="square" lIns="91440" tIns="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Urban/rural location</a:t>
            </a:r>
            <a:endParaRPr lang="x-none" sz="2400" dirty="0">
              <a:solidFill>
                <a:srgbClr val="595959"/>
              </a:solidFill>
              <a:latin typeface="+mj-lt"/>
              <a:ea typeface="+mj-ea"/>
              <a:cs typeface="+mj-cs"/>
            </a:endParaRPr>
          </a:p>
        </p:txBody>
      </p:sp>
    </p:spTree>
    <p:custDataLst>
      <p:tags r:id="rId1"/>
    </p:custDataLst>
    <p:extLst>
      <p:ext uri="{BB962C8B-B14F-4D97-AF65-F5344CB8AC3E}">
        <p14:creationId xmlns:p14="http://schemas.microsoft.com/office/powerpoint/2010/main" val="28641630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000"/>
                            </p:stCondLst>
                            <p:childTnLst>
                              <p:par>
                                <p:cTn id="20" presetID="10" presetClass="exit" presetSubtype="0" fill="hold" grpId="1" nodeType="after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1000"/>
                            </p:stCondLst>
                            <p:childTnLst>
                              <p:par>
                                <p:cTn id="33" presetID="10" presetClass="exit" presetSubtype="0" fill="hold" grpId="1" nodeType="after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1000"/>
                            </p:stCondLst>
                            <p:childTnLst>
                              <p:par>
                                <p:cTn id="46" presetID="10" presetClass="exit" presetSubtype="0" fill="hold" grpId="1" nodeType="after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par>
                          <p:cTn id="58" fill="hold">
                            <p:stCondLst>
                              <p:cond delay="1000"/>
                            </p:stCondLst>
                            <p:childTnLst>
                              <p:par>
                                <p:cTn id="59" presetID="10" presetClass="exit" presetSubtype="0" fill="hold" grpId="1" nodeType="afterEffect">
                                  <p:stCondLst>
                                    <p:cond delay="0"/>
                                  </p:stCondLst>
                                  <p:childTnLst>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1" grpId="1" animBg="1"/>
      <p:bldP spid="12" grpId="0" animBg="1"/>
      <p:bldP spid="13" grpId="0" animBg="1"/>
      <p:bldP spid="14"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750541" cy="611122"/>
            <a:chOff x="-1235" y="-815"/>
            <a:chExt cx="975054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9015157" cy="584775"/>
            </a:xfrm>
            <a:prstGeom prst="rect">
              <a:avLst/>
            </a:prstGeom>
            <a:noFill/>
          </p:spPr>
          <p:txBody>
            <a:bodyPr wrap="square">
              <a:spAutoFit/>
            </a:bodyPr>
            <a:lstStyle/>
            <a:p>
              <a:r>
                <a:rPr lang="en-GB" sz="3200" dirty="0">
                  <a:solidFill>
                    <a:srgbClr val="595959"/>
                  </a:solidFill>
                </a:rPr>
                <a:t>Global HHFA archive</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1" name="Freeform: Shape 30">
            <a:extLst>
              <a:ext uri="{FF2B5EF4-FFF2-40B4-BE49-F238E27FC236}">
                <a16:creationId xmlns:a16="http://schemas.microsoft.com/office/drawing/2014/main" id="{00AC9C6B-C7E8-4CAE-9742-527C212A9913}"/>
              </a:ext>
            </a:extLst>
          </p:cNvPr>
          <p:cNvSpPr/>
          <p:nvPr/>
        </p:nvSpPr>
        <p:spPr>
          <a:xfrm rot="5400000">
            <a:off x="11128671" y="3389894"/>
            <a:ext cx="328314" cy="93101"/>
          </a:xfrm>
          <a:custGeom>
            <a:avLst/>
            <a:gdLst>
              <a:gd name="connsiteX0" fmla="*/ 0 w 538160"/>
              <a:gd name="connsiteY0" fmla="*/ 45720 h 91440"/>
              <a:gd name="connsiteX1" fmla="*/ 538160 w 538160"/>
              <a:gd name="connsiteY1" fmla="*/ 45720 h 91440"/>
            </a:gdLst>
            <a:ahLst/>
            <a:cxnLst>
              <a:cxn ang="0">
                <a:pos x="connsiteX0" y="connsiteY0"/>
              </a:cxn>
              <a:cxn ang="0">
                <a:pos x="connsiteX1" y="connsiteY1"/>
              </a:cxn>
            </a:cxnLst>
            <a:rect l="l" t="t" r="r" b="b"/>
            <a:pathLst>
              <a:path w="538160" h="91440">
                <a:moveTo>
                  <a:pt x="0" y="45720"/>
                </a:moveTo>
                <a:lnTo>
                  <a:pt x="538160" y="45720"/>
                </a:lnTo>
              </a:path>
            </a:pathLst>
          </a:custGeom>
          <a:noFill/>
          <a:ln w="25400">
            <a:solidFill>
              <a:srgbClr val="557DBF"/>
            </a:solidFill>
            <a:tailEnd type="triangle" w="lg" len="lg"/>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7561" tIns="42876" rIns="267561" bIns="42877"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lumMod val="75000"/>
                  <a:lumOff val="25000"/>
                </a:schemeClr>
              </a:solidFill>
            </a:endParaRPr>
          </a:p>
        </p:txBody>
      </p:sp>
      <p:grpSp>
        <p:nvGrpSpPr>
          <p:cNvPr id="2" name="Group 1">
            <a:extLst>
              <a:ext uri="{FF2B5EF4-FFF2-40B4-BE49-F238E27FC236}">
                <a16:creationId xmlns:a16="http://schemas.microsoft.com/office/drawing/2014/main" id="{2F315462-2BD6-40CE-8991-0D328AF60D3E}"/>
              </a:ext>
            </a:extLst>
          </p:cNvPr>
          <p:cNvGrpSpPr/>
          <p:nvPr/>
        </p:nvGrpSpPr>
        <p:grpSpPr>
          <a:xfrm>
            <a:off x="173218" y="1696793"/>
            <a:ext cx="11868505" cy="1648255"/>
            <a:chOff x="173218" y="1696793"/>
            <a:chExt cx="11868505" cy="1648255"/>
          </a:xfrm>
        </p:grpSpPr>
        <p:grpSp>
          <p:nvGrpSpPr>
            <p:cNvPr id="52" name="Group 51">
              <a:extLst>
                <a:ext uri="{FF2B5EF4-FFF2-40B4-BE49-F238E27FC236}">
                  <a16:creationId xmlns:a16="http://schemas.microsoft.com/office/drawing/2014/main" id="{52525FDA-3633-42A4-AFBB-2510CDA492CA}"/>
                </a:ext>
              </a:extLst>
            </p:cNvPr>
            <p:cNvGrpSpPr/>
            <p:nvPr/>
          </p:nvGrpSpPr>
          <p:grpSpPr>
            <a:xfrm>
              <a:off x="173218" y="1696793"/>
              <a:ext cx="1590893" cy="1648255"/>
              <a:chOff x="173218" y="2525138"/>
              <a:chExt cx="1590893" cy="1648255"/>
            </a:xfrm>
          </p:grpSpPr>
          <p:sp>
            <p:nvSpPr>
              <p:cNvPr id="53" name="Freeform: Shape 52">
                <a:extLst>
                  <a:ext uri="{FF2B5EF4-FFF2-40B4-BE49-F238E27FC236}">
                    <a16:creationId xmlns:a16="http://schemas.microsoft.com/office/drawing/2014/main" id="{B892A24B-08B9-4745-AD64-26EF6E52E254}"/>
                  </a:ext>
                </a:extLst>
              </p:cNvPr>
              <p:cNvSpPr/>
              <p:nvPr/>
            </p:nvSpPr>
            <p:spPr>
              <a:xfrm>
                <a:off x="17321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Decide information needs</a:t>
                </a:r>
                <a:endParaRPr lang="en-GB" sz="1600" kern="1200" dirty="0">
                  <a:solidFill>
                    <a:schemeClr val="tx1">
                      <a:lumMod val="75000"/>
                      <a:lumOff val="25000"/>
                    </a:schemeClr>
                  </a:solidFill>
                </a:endParaRPr>
              </a:p>
            </p:txBody>
          </p:sp>
          <p:sp>
            <p:nvSpPr>
              <p:cNvPr id="54" name="Oval 53">
                <a:extLst>
                  <a:ext uri="{FF2B5EF4-FFF2-40B4-BE49-F238E27FC236}">
                    <a16:creationId xmlns:a16="http://schemas.microsoft.com/office/drawing/2014/main" id="{BF4D21A1-6954-487A-ADE3-9A76E8E568A8}"/>
                  </a:ext>
                </a:extLst>
              </p:cNvPr>
              <p:cNvSpPr/>
              <p:nvPr/>
            </p:nvSpPr>
            <p:spPr>
              <a:xfrm>
                <a:off x="74945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1</a:t>
                </a:r>
                <a:endParaRPr lang="ar-SA" sz="1600" b="1" dirty="0">
                  <a:solidFill>
                    <a:schemeClr val="tx1">
                      <a:lumMod val="75000"/>
                      <a:lumOff val="25000"/>
                    </a:schemeClr>
                  </a:solidFill>
                </a:endParaRPr>
              </a:p>
            </p:txBody>
          </p:sp>
        </p:grpSp>
        <p:grpSp>
          <p:nvGrpSpPr>
            <p:cNvPr id="55" name="Group 54">
              <a:extLst>
                <a:ext uri="{FF2B5EF4-FFF2-40B4-BE49-F238E27FC236}">
                  <a16:creationId xmlns:a16="http://schemas.microsoft.com/office/drawing/2014/main" id="{A64037EB-9FE1-41E6-94A9-667674F86EE6}"/>
                </a:ext>
              </a:extLst>
            </p:cNvPr>
            <p:cNvGrpSpPr/>
            <p:nvPr/>
          </p:nvGrpSpPr>
          <p:grpSpPr>
            <a:xfrm>
              <a:off x="1886153" y="1696793"/>
              <a:ext cx="1590893" cy="1648255"/>
              <a:chOff x="1886153" y="2525138"/>
              <a:chExt cx="1590893" cy="1648255"/>
            </a:xfrm>
          </p:grpSpPr>
          <p:sp>
            <p:nvSpPr>
              <p:cNvPr id="56" name="Freeform: Shape 55">
                <a:extLst>
                  <a:ext uri="{FF2B5EF4-FFF2-40B4-BE49-F238E27FC236}">
                    <a16:creationId xmlns:a16="http://schemas.microsoft.com/office/drawing/2014/main" id="{BDC8C33E-E700-4FED-93C6-F8B203760BF3}"/>
                  </a:ext>
                </a:extLst>
              </p:cNvPr>
              <p:cNvSpPr/>
              <p:nvPr/>
            </p:nvSpPr>
            <p:spPr>
              <a:xfrm>
                <a:off x="188615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fr-FR" sz="1600" dirty="0" err="1">
                    <a:solidFill>
                      <a:schemeClr val="tx1">
                        <a:lumMod val="75000"/>
                        <a:lumOff val="25000"/>
                      </a:schemeClr>
                    </a:solidFill>
                  </a:rPr>
                  <a:t>Adapt</a:t>
                </a:r>
                <a:r>
                  <a:rPr lang="fr-FR" sz="1600" dirty="0">
                    <a:solidFill>
                      <a:schemeClr val="tx1">
                        <a:lumMod val="75000"/>
                        <a:lumOff val="25000"/>
                      </a:schemeClr>
                    </a:solidFill>
                  </a:rPr>
                  <a:t> questionnaire &amp; </a:t>
                </a:r>
                <a:r>
                  <a:rPr lang="fr-FR" sz="1600" dirty="0" err="1">
                    <a:solidFill>
                      <a:schemeClr val="tx1">
                        <a:lumMod val="75000"/>
                        <a:lumOff val="25000"/>
                      </a:schemeClr>
                    </a:solidFill>
                  </a:rPr>
                  <a:t>CSPro</a:t>
                </a:r>
                <a:r>
                  <a:rPr lang="fr-FR" sz="1600" dirty="0">
                    <a:solidFill>
                      <a:schemeClr val="tx1">
                        <a:lumMod val="75000"/>
                        <a:lumOff val="25000"/>
                      </a:schemeClr>
                    </a:solidFill>
                  </a:rPr>
                  <a:t> </a:t>
                </a:r>
                <a:r>
                  <a:rPr lang="fr-FR" sz="1600" dirty="0" err="1">
                    <a:solidFill>
                      <a:schemeClr val="tx1">
                        <a:lumMod val="75000"/>
                        <a:lumOff val="25000"/>
                      </a:schemeClr>
                    </a:solidFill>
                  </a:rPr>
                  <a:t>tool</a:t>
                </a:r>
                <a:endParaRPr lang="en-GB" sz="1600" kern="1200" dirty="0">
                  <a:solidFill>
                    <a:schemeClr val="tx1">
                      <a:lumMod val="75000"/>
                      <a:lumOff val="25000"/>
                    </a:schemeClr>
                  </a:solidFill>
                </a:endParaRPr>
              </a:p>
            </p:txBody>
          </p:sp>
          <p:sp>
            <p:nvSpPr>
              <p:cNvPr id="57" name="Oval 56">
                <a:extLst>
                  <a:ext uri="{FF2B5EF4-FFF2-40B4-BE49-F238E27FC236}">
                    <a16:creationId xmlns:a16="http://schemas.microsoft.com/office/drawing/2014/main" id="{8EA199A6-1D62-43D7-9546-F1FBB128BF8A}"/>
                  </a:ext>
                </a:extLst>
              </p:cNvPr>
              <p:cNvSpPr/>
              <p:nvPr/>
            </p:nvSpPr>
            <p:spPr>
              <a:xfrm>
                <a:off x="246239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2</a:t>
                </a:r>
                <a:endParaRPr lang="ar-SA" sz="1600" b="1" dirty="0">
                  <a:solidFill>
                    <a:schemeClr val="tx1">
                      <a:lumMod val="75000"/>
                      <a:lumOff val="25000"/>
                    </a:schemeClr>
                  </a:solidFill>
                </a:endParaRPr>
              </a:p>
            </p:txBody>
          </p:sp>
        </p:grpSp>
        <p:grpSp>
          <p:nvGrpSpPr>
            <p:cNvPr id="58" name="Group 57">
              <a:extLst>
                <a:ext uri="{FF2B5EF4-FFF2-40B4-BE49-F238E27FC236}">
                  <a16:creationId xmlns:a16="http://schemas.microsoft.com/office/drawing/2014/main" id="{417C6DB1-D604-441B-A501-8EAB0F2D2D34}"/>
                </a:ext>
              </a:extLst>
            </p:cNvPr>
            <p:cNvGrpSpPr/>
            <p:nvPr/>
          </p:nvGrpSpPr>
          <p:grpSpPr>
            <a:xfrm>
              <a:off x="3599088" y="1696793"/>
              <a:ext cx="1590893" cy="1648255"/>
              <a:chOff x="3599088" y="2525138"/>
              <a:chExt cx="1590893" cy="1648255"/>
            </a:xfrm>
          </p:grpSpPr>
          <p:sp>
            <p:nvSpPr>
              <p:cNvPr id="59" name="Freeform: Shape 58">
                <a:extLst>
                  <a:ext uri="{FF2B5EF4-FFF2-40B4-BE49-F238E27FC236}">
                    <a16:creationId xmlns:a16="http://schemas.microsoft.com/office/drawing/2014/main" id="{4C8D9EEA-8DB1-4236-8EEC-78E33CC9B95E}"/>
                  </a:ext>
                </a:extLst>
              </p:cNvPr>
              <p:cNvSpPr/>
              <p:nvPr/>
            </p:nvSpPr>
            <p:spPr>
              <a:xfrm>
                <a:off x="359908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Train data collectors</a:t>
                </a:r>
                <a:endParaRPr lang="en-GB" sz="1600" kern="1200" dirty="0">
                  <a:solidFill>
                    <a:schemeClr val="tx1">
                      <a:lumMod val="75000"/>
                      <a:lumOff val="25000"/>
                    </a:schemeClr>
                  </a:solidFill>
                </a:endParaRPr>
              </a:p>
            </p:txBody>
          </p:sp>
          <p:sp>
            <p:nvSpPr>
              <p:cNvPr id="60" name="Oval 59">
                <a:extLst>
                  <a:ext uri="{FF2B5EF4-FFF2-40B4-BE49-F238E27FC236}">
                    <a16:creationId xmlns:a16="http://schemas.microsoft.com/office/drawing/2014/main" id="{F90B861D-EF1F-4DB4-977A-301B2A199E46}"/>
                  </a:ext>
                </a:extLst>
              </p:cNvPr>
              <p:cNvSpPr/>
              <p:nvPr/>
            </p:nvSpPr>
            <p:spPr>
              <a:xfrm>
                <a:off x="417532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3</a:t>
                </a:r>
                <a:endParaRPr lang="ar-SA" sz="1600" b="1" dirty="0">
                  <a:solidFill>
                    <a:schemeClr val="tx1">
                      <a:lumMod val="75000"/>
                      <a:lumOff val="25000"/>
                    </a:schemeClr>
                  </a:solidFill>
                </a:endParaRPr>
              </a:p>
            </p:txBody>
          </p:sp>
        </p:grpSp>
        <p:grpSp>
          <p:nvGrpSpPr>
            <p:cNvPr id="61" name="Group 60">
              <a:extLst>
                <a:ext uri="{FF2B5EF4-FFF2-40B4-BE49-F238E27FC236}">
                  <a16:creationId xmlns:a16="http://schemas.microsoft.com/office/drawing/2014/main" id="{FF53909E-3510-41FD-A65D-D4EE522BF1DA}"/>
                </a:ext>
              </a:extLst>
            </p:cNvPr>
            <p:cNvGrpSpPr/>
            <p:nvPr/>
          </p:nvGrpSpPr>
          <p:grpSpPr>
            <a:xfrm>
              <a:off x="5312023" y="1696793"/>
              <a:ext cx="1590893" cy="1648255"/>
              <a:chOff x="5312023" y="2525138"/>
              <a:chExt cx="1590893" cy="1648255"/>
            </a:xfrm>
          </p:grpSpPr>
          <p:sp>
            <p:nvSpPr>
              <p:cNvPr id="62" name="Freeform: Shape 61">
                <a:extLst>
                  <a:ext uri="{FF2B5EF4-FFF2-40B4-BE49-F238E27FC236}">
                    <a16:creationId xmlns:a16="http://schemas.microsoft.com/office/drawing/2014/main" id="{378B081F-F85F-4EF0-9A03-9B4A0C239D35}"/>
                  </a:ext>
                </a:extLst>
              </p:cNvPr>
              <p:cNvSpPr/>
              <p:nvPr/>
            </p:nvSpPr>
            <p:spPr>
              <a:xfrm>
                <a:off x="531202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Collect data</a:t>
                </a:r>
              </a:p>
            </p:txBody>
          </p:sp>
          <p:sp>
            <p:nvSpPr>
              <p:cNvPr id="63" name="Oval 62">
                <a:extLst>
                  <a:ext uri="{FF2B5EF4-FFF2-40B4-BE49-F238E27FC236}">
                    <a16:creationId xmlns:a16="http://schemas.microsoft.com/office/drawing/2014/main" id="{671AB357-50BE-42BC-8434-6CED8F12887E}"/>
                  </a:ext>
                </a:extLst>
              </p:cNvPr>
              <p:cNvSpPr/>
              <p:nvPr/>
            </p:nvSpPr>
            <p:spPr>
              <a:xfrm>
                <a:off x="588826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4</a:t>
                </a:r>
                <a:endParaRPr lang="ar-SA" sz="1600" b="1" dirty="0">
                  <a:solidFill>
                    <a:schemeClr val="tx1">
                      <a:lumMod val="75000"/>
                      <a:lumOff val="25000"/>
                    </a:schemeClr>
                  </a:solidFill>
                </a:endParaRPr>
              </a:p>
            </p:txBody>
          </p:sp>
        </p:grpSp>
        <p:grpSp>
          <p:nvGrpSpPr>
            <p:cNvPr id="64" name="Group 63">
              <a:extLst>
                <a:ext uri="{FF2B5EF4-FFF2-40B4-BE49-F238E27FC236}">
                  <a16:creationId xmlns:a16="http://schemas.microsoft.com/office/drawing/2014/main" id="{96C43414-8A94-4A0A-AEE8-6EAF918A4A66}"/>
                </a:ext>
              </a:extLst>
            </p:cNvPr>
            <p:cNvGrpSpPr/>
            <p:nvPr/>
          </p:nvGrpSpPr>
          <p:grpSpPr>
            <a:xfrm>
              <a:off x="7024958" y="1696793"/>
              <a:ext cx="1590893" cy="1648255"/>
              <a:chOff x="7024958" y="2525138"/>
              <a:chExt cx="1590893" cy="1648255"/>
            </a:xfrm>
          </p:grpSpPr>
          <p:sp>
            <p:nvSpPr>
              <p:cNvPr id="65" name="Freeform: Shape 64">
                <a:extLst>
                  <a:ext uri="{FF2B5EF4-FFF2-40B4-BE49-F238E27FC236}">
                    <a16:creationId xmlns:a16="http://schemas.microsoft.com/office/drawing/2014/main" id="{779C7C19-2D9D-4FC5-BA0D-9B42DEBBB355}"/>
                  </a:ext>
                </a:extLst>
              </p:cNvPr>
              <p:cNvSpPr/>
              <p:nvPr/>
            </p:nvSpPr>
            <p:spPr>
              <a:xfrm>
                <a:off x="702495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Analyse data </a:t>
                </a:r>
                <a:endParaRPr lang="en-GB" sz="1600" kern="1200" dirty="0">
                  <a:solidFill>
                    <a:schemeClr val="tx1">
                      <a:lumMod val="75000"/>
                      <a:lumOff val="25000"/>
                    </a:schemeClr>
                  </a:solidFill>
                </a:endParaRPr>
              </a:p>
            </p:txBody>
          </p:sp>
          <p:sp>
            <p:nvSpPr>
              <p:cNvPr id="66" name="Oval 65">
                <a:extLst>
                  <a:ext uri="{FF2B5EF4-FFF2-40B4-BE49-F238E27FC236}">
                    <a16:creationId xmlns:a16="http://schemas.microsoft.com/office/drawing/2014/main" id="{75ED44A8-8B3A-450F-BC8A-6E02298B508B}"/>
                  </a:ext>
                </a:extLst>
              </p:cNvPr>
              <p:cNvSpPr/>
              <p:nvPr/>
            </p:nvSpPr>
            <p:spPr>
              <a:xfrm>
                <a:off x="760119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5</a:t>
                </a:r>
                <a:endParaRPr lang="ar-SA" sz="1600" b="1" dirty="0">
                  <a:solidFill>
                    <a:schemeClr val="tx1">
                      <a:lumMod val="75000"/>
                      <a:lumOff val="25000"/>
                    </a:schemeClr>
                  </a:solidFill>
                </a:endParaRPr>
              </a:p>
            </p:txBody>
          </p:sp>
        </p:grpSp>
        <p:grpSp>
          <p:nvGrpSpPr>
            <p:cNvPr id="67" name="Group 66">
              <a:extLst>
                <a:ext uri="{FF2B5EF4-FFF2-40B4-BE49-F238E27FC236}">
                  <a16:creationId xmlns:a16="http://schemas.microsoft.com/office/drawing/2014/main" id="{F0DD33E7-1CD4-456F-809F-4707EF30C72E}"/>
                </a:ext>
              </a:extLst>
            </p:cNvPr>
            <p:cNvGrpSpPr/>
            <p:nvPr/>
          </p:nvGrpSpPr>
          <p:grpSpPr>
            <a:xfrm>
              <a:off x="10450830" y="1696793"/>
              <a:ext cx="1590893" cy="1648255"/>
              <a:chOff x="10450830" y="2525138"/>
              <a:chExt cx="1590893" cy="1648255"/>
            </a:xfrm>
          </p:grpSpPr>
          <p:sp>
            <p:nvSpPr>
              <p:cNvPr id="68" name="Freeform: Shape 67">
                <a:extLst>
                  <a:ext uri="{FF2B5EF4-FFF2-40B4-BE49-F238E27FC236}">
                    <a16:creationId xmlns:a16="http://schemas.microsoft.com/office/drawing/2014/main" id="{91597328-E2CE-4196-A959-82840AB921F1}"/>
                  </a:ext>
                </a:extLst>
              </p:cNvPr>
              <p:cNvSpPr/>
              <p:nvPr/>
            </p:nvSpPr>
            <p:spPr>
              <a:xfrm>
                <a:off x="10450830"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Curate data</a:t>
                </a:r>
                <a:endParaRPr lang="en-GB" sz="1600" kern="1200" dirty="0">
                  <a:solidFill>
                    <a:schemeClr val="tx1">
                      <a:lumMod val="75000"/>
                      <a:lumOff val="25000"/>
                    </a:schemeClr>
                  </a:solidFill>
                </a:endParaRPr>
              </a:p>
            </p:txBody>
          </p:sp>
          <p:sp>
            <p:nvSpPr>
              <p:cNvPr id="69" name="Oval 68">
                <a:extLst>
                  <a:ext uri="{FF2B5EF4-FFF2-40B4-BE49-F238E27FC236}">
                    <a16:creationId xmlns:a16="http://schemas.microsoft.com/office/drawing/2014/main" id="{07896055-8ABF-46E7-92D9-BDC913AEC65B}"/>
                  </a:ext>
                </a:extLst>
              </p:cNvPr>
              <p:cNvSpPr/>
              <p:nvPr/>
            </p:nvSpPr>
            <p:spPr>
              <a:xfrm>
                <a:off x="11027070"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7</a:t>
                </a:r>
              </a:p>
            </p:txBody>
          </p:sp>
        </p:grpSp>
        <p:grpSp>
          <p:nvGrpSpPr>
            <p:cNvPr id="70" name="Group 69">
              <a:extLst>
                <a:ext uri="{FF2B5EF4-FFF2-40B4-BE49-F238E27FC236}">
                  <a16:creationId xmlns:a16="http://schemas.microsoft.com/office/drawing/2014/main" id="{A61EFD74-8A59-41F9-8F5D-2DF4A4DB7DCE}"/>
                </a:ext>
              </a:extLst>
            </p:cNvPr>
            <p:cNvGrpSpPr/>
            <p:nvPr/>
          </p:nvGrpSpPr>
          <p:grpSpPr>
            <a:xfrm>
              <a:off x="8737893" y="1696793"/>
              <a:ext cx="1590893" cy="1648255"/>
              <a:chOff x="8737893" y="2525138"/>
              <a:chExt cx="1590893" cy="1648255"/>
            </a:xfrm>
          </p:grpSpPr>
          <p:sp>
            <p:nvSpPr>
              <p:cNvPr id="71" name="Freeform: Shape 70">
                <a:extLst>
                  <a:ext uri="{FF2B5EF4-FFF2-40B4-BE49-F238E27FC236}">
                    <a16:creationId xmlns:a16="http://schemas.microsoft.com/office/drawing/2014/main" id="{6CC8B4ED-84E0-44C6-9EBA-965B26EB82D8}"/>
                  </a:ext>
                </a:extLst>
              </p:cNvPr>
              <p:cNvSpPr/>
              <p:nvPr/>
            </p:nvSpPr>
            <p:spPr>
              <a:xfrm>
                <a:off x="873789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Interpret, communicate &amp; use data</a:t>
                </a:r>
              </a:p>
            </p:txBody>
          </p:sp>
          <p:sp>
            <p:nvSpPr>
              <p:cNvPr id="72" name="Oval 71">
                <a:extLst>
                  <a:ext uri="{FF2B5EF4-FFF2-40B4-BE49-F238E27FC236}">
                    <a16:creationId xmlns:a16="http://schemas.microsoft.com/office/drawing/2014/main" id="{0E7D3152-247A-47E2-8268-76D364851D2D}"/>
                  </a:ext>
                </a:extLst>
              </p:cNvPr>
              <p:cNvSpPr/>
              <p:nvPr/>
            </p:nvSpPr>
            <p:spPr>
              <a:xfrm>
                <a:off x="931413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6</a:t>
                </a:r>
                <a:endParaRPr lang="ar-SA" sz="1600" b="1" dirty="0">
                  <a:solidFill>
                    <a:schemeClr val="tx1">
                      <a:lumMod val="75000"/>
                      <a:lumOff val="25000"/>
                    </a:schemeClr>
                  </a:solidFill>
                </a:endParaRPr>
              </a:p>
            </p:txBody>
          </p:sp>
        </p:grpSp>
      </p:grpSp>
      <p:sp>
        <p:nvSpPr>
          <p:cNvPr id="29" name="grid1">
            <a:extLst>
              <a:ext uri="{FF2B5EF4-FFF2-40B4-BE49-F238E27FC236}">
                <a16:creationId xmlns:a16="http://schemas.microsoft.com/office/drawing/2014/main" id="{7D6174A6-D560-428A-ABE6-FD4CB8328C1A}"/>
              </a:ext>
            </a:extLst>
          </p:cNvPr>
          <p:cNvSpPr txBox="1"/>
          <p:nvPr/>
        </p:nvSpPr>
        <p:spPr>
          <a:xfrm>
            <a:off x="10409297" y="3571381"/>
            <a:ext cx="1590893" cy="1346185"/>
          </a:xfrm>
          <a:prstGeom prst="rect">
            <a:avLst/>
          </a:prstGeom>
          <a:solidFill>
            <a:srgbClr val="CBEB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216000" rIns="144000" bIns="216000" numCol="1" spcCol="1270" anchor="ctr" anchorCtr="0">
            <a:noAutofit/>
          </a:bodyPr>
          <a:lstStyle>
            <a:defPPr>
              <a:defRPr lang="en-US"/>
            </a:defPPr>
            <a:lvl1pPr lvl="0" algn="ctr" defTabSz="2266950">
              <a:lnSpc>
                <a:spcPct val="90000"/>
              </a:lnSpc>
              <a:spcBef>
                <a:spcPct val="0"/>
              </a:spcBef>
              <a:spcAft>
                <a:spcPct val="35000"/>
              </a:spcAft>
              <a:defRPr sz="160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Global HHFA archive</a:t>
            </a:r>
            <a:endParaRPr lang="en-GB" dirty="0"/>
          </a:p>
        </p:txBody>
      </p:sp>
    </p:spTree>
    <p:custDataLst>
      <p:tags r:id="rId1"/>
    </p:custDataLst>
    <p:extLst>
      <p:ext uri="{BB962C8B-B14F-4D97-AF65-F5344CB8AC3E}">
        <p14:creationId xmlns:p14="http://schemas.microsoft.com/office/powerpoint/2010/main" val="26457757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Global HHFA archive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3" name="Picture 42">
            <a:extLst>
              <a:ext uri="{FF2B5EF4-FFF2-40B4-BE49-F238E27FC236}">
                <a16:creationId xmlns:a16="http://schemas.microsoft.com/office/drawing/2014/main" id="{D95ACCF4-BE38-1814-024B-F8B8A9D93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940" y="1809240"/>
            <a:ext cx="2584733" cy="2425944"/>
          </a:xfrm>
          <a:prstGeom prst="rect">
            <a:avLst/>
          </a:prstGeom>
        </p:spPr>
      </p:pic>
      <p:sp>
        <p:nvSpPr>
          <p:cNvPr id="44" name="TextBox 43">
            <a:extLst>
              <a:ext uri="{FF2B5EF4-FFF2-40B4-BE49-F238E27FC236}">
                <a16:creationId xmlns:a16="http://schemas.microsoft.com/office/drawing/2014/main" id="{1AEB30C6-71BD-5E5F-93E3-D3E3D55C3D60}"/>
              </a:ext>
            </a:extLst>
          </p:cNvPr>
          <p:cNvSpPr txBox="1"/>
          <p:nvPr/>
        </p:nvSpPr>
        <p:spPr>
          <a:xfrm>
            <a:off x="5167675" y="1519484"/>
            <a:ext cx="6405001"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After finalization of HHFA data analysis, it is essential that:</a:t>
            </a:r>
          </a:p>
        </p:txBody>
      </p:sp>
      <p:sp>
        <p:nvSpPr>
          <p:cNvPr id="45" name="bulletText1">
            <a:extLst>
              <a:ext uri="{FF2B5EF4-FFF2-40B4-BE49-F238E27FC236}">
                <a16:creationId xmlns:a16="http://schemas.microsoft.com/office/drawing/2014/main" id="{240429F3-4C4D-C70A-BC05-77EA7099113E}"/>
              </a:ext>
            </a:extLst>
          </p:cNvPr>
          <p:cNvSpPr txBox="1"/>
          <p:nvPr/>
        </p:nvSpPr>
        <p:spPr>
          <a:xfrm>
            <a:off x="5730400" y="2564843"/>
            <a:ext cx="60234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data set is securely catalogued and archived</a:t>
            </a:r>
          </a:p>
        </p:txBody>
      </p:sp>
      <p:sp>
        <p:nvSpPr>
          <p:cNvPr id="46" name="bulletText2">
            <a:extLst>
              <a:ext uri="{FF2B5EF4-FFF2-40B4-BE49-F238E27FC236}">
                <a16:creationId xmlns:a16="http://schemas.microsoft.com/office/drawing/2014/main" id="{99899D78-2448-0CF2-4204-576E357E80AD}"/>
              </a:ext>
            </a:extLst>
          </p:cNvPr>
          <p:cNvSpPr txBox="1"/>
          <p:nvPr/>
        </p:nvSpPr>
        <p:spPr>
          <a:xfrm>
            <a:off x="5730400" y="3615425"/>
            <a:ext cx="6201956"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processes are established for the data to be accessed by the MOH and researchers</a:t>
            </a:r>
          </a:p>
        </p:txBody>
      </p:sp>
      <p:pic>
        <p:nvPicPr>
          <p:cNvPr id="47" name="bullet">
            <a:extLst>
              <a:ext uri="{FF2B5EF4-FFF2-40B4-BE49-F238E27FC236}">
                <a16:creationId xmlns:a16="http://schemas.microsoft.com/office/drawing/2014/main" id="{CEE8579A-06AD-4FE4-98B4-FC53EC49E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1941" y="2723399"/>
            <a:ext cx="117692" cy="122400"/>
          </a:xfrm>
          <a:prstGeom prst="rect">
            <a:avLst/>
          </a:prstGeom>
        </p:spPr>
      </p:pic>
      <p:pic>
        <p:nvPicPr>
          <p:cNvPr id="48" name="bullet2">
            <a:extLst>
              <a:ext uri="{FF2B5EF4-FFF2-40B4-BE49-F238E27FC236}">
                <a16:creationId xmlns:a16="http://schemas.microsoft.com/office/drawing/2014/main" id="{27311D78-7F85-9AB0-6308-BDF7CC513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2370" y="3759026"/>
            <a:ext cx="117692" cy="122400"/>
          </a:xfrm>
          <a:prstGeom prst="rect">
            <a:avLst/>
          </a:prstGeom>
        </p:spPr>
      </p:pic>
      <p:sp>
        <p:nvSpPr>
          <p:cNvPr id="50" name="TextBox 49">
            <a:extLst>
              <a:ext uri="{FF2B5EF4-FFF2-40B4-BE49-F238E27FC236}">
                <a16:creationId xmlns:a16="http://schemas.microsoft.com/office/drawing/2014/main" id="{416C6011-FA6D-257D-9723-C555943F892C}"/>
              </a:ext>
            </a:extLst>
          </p:cNvPr>
          <p:cNvSpPr txBox="1"/>
          <p:nvPr/>
        </p:nvSpPr>
        <p:spPr>
          <a:xfrm>
            <a:off x="689568" y="5145124"/>
            <a:ext cx="11068991" cy="760401"/>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This process is called </a:t>
            </a:r>
            <a:r>
              <a:rPr lang="en-GB" sz="2400" b="1" dirty="0"/>
              <a:t>data curation</a:t>
            </a:r>
            <a:r>
              <a:rPr lang="en-GB" sz="2400" dirty="0"/>
              <a:t>.</a:t>
            </a:r>
          </a:p>
        </p:txBody>
      </p:sp>
      <p:sp>
        <p:nvSpPr>
          <p:cNvPr id="51" name="Rectangle 50">
            <a:extLst>
              <a:ext uri="{FF2B5EF4-FFF2-40B4-BE49-F238E27FC236}">
                <a16:creationId xmlns:a16="http://schemas.microsoft.com/office/drawing/2014/main" id="{A92181D7-1F7B-C915-CF52-46912629EA4D}"/>
              </a:ext>
            </a:extLst>
          </p:cNvPr>
          <p:cNvSpPr/>
          <p:nvPr/>
        </p:nvSpPr>
        <p:spPr>
          <a:xfrm>
            <a:off x="609313" y="5145124"/>
            <a:ext cx="99421" cy="760401"/>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521551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 calcmode="lin" valueType="num">
                                      <p:cBhvr>
                                        <p:cTn id="14" dur="500" fill="hold"/>
                                        <p:tgtEl>
                                          <p:spTgt spid="47"/>
                                        </p:tgtEl>
                                        <p:attrNameLst>
                                          <p:attrName>style.rotation</p:attrName>
                                        </p:attrNameLst>
                                      </p:cBhvr>
                                      <p:tavLst>
                                        <p:tav tm="0">
                                          <p:val>
                                            <p:fltVal val="90"/>
                                          </p:val>
                                        </p:tav>
                                        <p:tav tm="100000">
                                          <p:val>
                                            <p:fltVal val="0"/>
                                          </p:val>
                                        </p:tav>
                                      </p:tavLst>
                                    </p:anim>
                                    <p:animEffect transition="in" filter="fade">
                                      <p:cBhvr>
                                        <p:cTn id="15" dur="500"/>
                                        <p:tgtEl>
                                          <p:spTgt spid="4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 calcmode="lin" valueType="num">
                                      <p:cBhvr>
                                        <p:cTn id="26" dur="500" fill="hold"/>
                                        <p:tgtEl>
                                          <p:spTgt spid="48"/>
                                        </p:tgtEl>
                                        <p:attrNameLst>
                                          <p:attrName>style.rotation</p:attrName>
                                        </p:attrNameLst>
                                      </p:cBhvr>
                                      <p:tavLst>
                                        <p:tav tm="0">
                                          <p:val>
                                            <p:fltVal val="90"/>
                                          </p:val>
                                        </p:tav>
                                        <p:tav tm="100000">
                                          <p:val>
                                            <p:fltVal val="0"/>
                                          </p:val>
                                        </p:tav>
                                      </p:tavLst>
                                    </p:anim>
                                    <p:animEffect transition="in" filter="fade">
                                      <p:cBhvr>
                                        <p:cTn id="27" dur="500"/>
                                        <p:tgtEl>
                                          <p:spTgt spid="48"/>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p:cTn id="36" dur="500" fill="hold"/>
                                        <p:tgtEl>
                                          <p:spTgt spid="51"/>
                                        </p:tgtEl>
                                        <p:attrNameLst>
                                          <p:attrName>ppt_w</p:attrName>
                                        </p:attrNameLst>
                                      </p:cBhvr>
                                      <p:tavLst>
                                        <p:tav tm="0">
                                          <p:val>
                                            <p:fltVal val="0"/>
                                          </p:val>
                                        </p:tav>
                                        <p:tav tm="100000">
                                          <p:val>
                                            <p:strVal val="#ppt_w"/>
                                          </p:val>
                                        </p:tav>
                                      </p:tavLst>
                                    </p:anim>
                                    <p:anim calcmode="lin" valueType="num">
                                      <p:cBhvr>
                                        <p:cTn id="37" dur="500" fill="hold"/>
                                        <p:tgtEl>
                                          <p:spTgt spid="51"/>
                                        </p:tgtEl>
                                        <p:attrNameLst>
                                          <p:attrName>ppt_h</p:attrName>
                                        </p:attrNameLst>
                                      </p:cBhvr>
                                      <p:tavLst>
                                        <p:tav tm="0">
                                          <p:val>
                                            <p:fltVal val="0"/>
                                          </p:val>
                                        </p:tav>
                                        <p:tav tm="100000">
                                          <p:val>
                                            <p:strVal val="#ppt_h"/>
                                          </p:val>
                                        </p:tav>
                                      </p:tavLst>
                                    </p:anim>
                                    <p:animEffect transition="in" filter="fade">
                                      <p:cBhvr>
                                        <p:cTn id="38" dur="500"/>
                                        <p:tgtEl>
                                          <p:spTgt spid="5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Global HHFA archive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2" name="Sentence stem">
            <a:extLst>
              <a:ext uri="{FF2B5EF4-FFF2-40B4-BE49-F238E27FC236}">
                <a16:creationId xmlns:a16="http://schemas.microsoft.com/office/drawing/2014/main" id="{975ED74E-93EA-2F92-80C9-550B9ACEC954}"/>
              </a:ext>
            </a:extLst>
          </p:cNvPr>
          <p:cNvSpPr txBox="1"/>
          <p:nvPr/>
        </p:nvSpPr>
        <p:spPr>
          <a:xfrm>
            <a:off x="755915" y="1002206"/>
            <a:ext cx="1094021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 country should have its own data curation processes and archiving facilities.</a:t>
            </a:r>
          </a:p>
        </p:txBody>
      </p:sp>
      <p:grpSp>
        <p:nvGrpSpPr>
          <p:cNvPr id="16" name="circle 2">
            <a:extLst>
              <a:ext uri="{FF2B5EF4-FFF2-40B4-BE49-F238E27FC236}">
                <a16:creationId xmlns:a16="http://schemas.microsoft.com/office/drawing/2014/main" id="{E8271B9A-3CBF-5F4D-0565-5670174A0980}"/>
              </a:ext>
            </a:extLst>
          </p:cNvPr>
          <p:cNvGrpSpPr/>
          <p:nvPr/>
        </p:nvGrpSpPr>
        <p:grpSpPr>
          <a:xfrm>
            <a:off x="4664844" y="2010936"/>
            <a:ext cx="2862312" cy="2862312"/>
            <a:chOff x="470234" y="1852537"/>
            <a:chExt cx="2295039" cy="2295039"/>
          </a:xfrm>
        </p:grpSpPr>
        <p:sp>
          <p:nvSpPr>
            <p:cNvPr id="17" name="circle">
              <a:extLst>
                <a:ext uri="{FF2B5EF4-FFF2-40B4-BE49-F238E27FC236}">
                  <a16:creationId xmlns:a16="http://schemas.microsoft.com/office/drawing/2014/main" id="{9CD298C3-1206-03F4-E626-4DA0A1FE0068}"/>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4B6503C5-FA85-7547-79DD-D35C359DA0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199" y="2085112"/>
              <a:ext cx="1249196" cy="1784567"/>
            </a:xfrm>
            <a:prstGeom prst="rect">
              <a:avLst/>
            </a:prstGeom>
          </p:spPr>
        </p:pic>
      </p:grpSp>
      <p:sp>
        <p:nvSpPr>
          <p:cNvPr id="22" name="Arrow: Right 21">
            <a:extLst>
              <a:ext uri="{FF2B5EF4-FFF2-40B4-BE49-F238E27FC236}">
                <a16:creationId xmlns:a16="http://schemas.microsoft.com/office/drawing/2014/main" id="{22211055-12DA-D796-5808-8B73891482D7}"/>
              </a:ext>
            </a:extLst>
          </p:cNvPr>
          <p:cNvSpPr/>
          <p:nvPr/>
        </p:nvSpPr>
        <p:spPr>
          <a:xfrm>
            <a:off x="4338600" y="3232533"/>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55FAAAD8-7CCC-16E3-5050-8BF780B552B8}"/>
              </a:ext>
            </a:extLst>
          </p:cNvPr>
          <p:cNvGrpSpPr/>
          <p:nvPr/>
        </p:nvGrpSpPr>
        <p:grpSpPr>
          <a:xfrm>
            <a:off x="7924366" y="2010937"/>
            <a:ext cx="2862311" cy="2862311"/>
            <a:chOff x="438171" y="1469910"/>
            <a:chExt cx="4106641" cy="4106641"/>
          </a:xfrm>
        </p:grpSpPr>
        <p:sp>
          <p:nvSpPr>
            <p:cNvPr id="24" name="circle">
              <a:extLst>
                <a:ext uri="{FF2B5EF4-FFF2-40B4-BE49-F238E27FC236}">
                  <a16:creationId xmlns:a16="http://schemas.microsoft.com/office/drawing/2014/main" id="{366912DB-6917-B0F0-5A8B-068060A6F92A}"/>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BB1977E1-92DF-26E3-AFC8-5721A24F1D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99646" y="2623307"/>
              <a:ext cx="2783689" cy="2055951"/>
            </a:xfrm>
            <a:prstGeom prst="rect">
              <a:avLst/>
            </a:prstGeom>
          </p:spPr>
        </p:pic>
      </p:grpSp>
      <p:sp>
        <p:nvSpPr>
          <p:cNvPr id="26" name="Arrow: Right 25">
            <a:extLst>
              <a:ext uri="{FF2B5EF4-FFF2-40B4-BE49-F238E27FC236}">
                <a16:creationId xmlns:a16="http://schemas.microsoft.com/office/drawing/2014/main" id="{A805CD3D-96A9-713F-3B8B-4BA159194651}"/>
              </a:ext>
            </a:extLst>
          </p:cNvPr>
          <p:cNvSpPr/>
          <p:nvPr/>
        </p:nvSpPr>
        <p:spPr>
          <a:xfrm>
            <a:off x="7575608" y="3234422"/>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221E34CF-0D1C-A962-9166-D8E228AFB891}"/>
              </a:ext>
            </a:extLst>
          </p:cNvPr>
          <p:cNvGrpSpPr/>
          <p:nvPr/>
        </p:nvGrpSpPr>
        <p:grpSpPr>
          <a:xfrm>
            <a:off x="1415055" y="1997844"/>
            <a:ext cx="2862312" cy="2862312"/>
            <a:chOff x="1415055" y="1997844"/>
            <a:chExt cx="2862312" cy="2862312"/>
          </a:xfrm>
        </p:grpSpPr>
        <p:sp>
          <p:nvSpPr>
            <p:cNvPr id="14" name="circle">
              <a:extLst>
                <a:ext uri="{FF2B5EF4-FFF2-40B4-BE49-F238E27FC236}">
                  <a16:creationId xmlns:a16="http://schemas.microsoft.com/office/drawing/2014/main" id="{BCA59E86-3BC6-35E2-864C-E46E6C840B24}"/>
                </a:ext>
              </a:extLst>
            </p:cNvPr>
            <p:cNvSpPr/>
            <p:nvPr/>
          </p:nvSpPr>
          <p:spPr>
            <a:xfrm>
              <a:off x="1415055" y="1997844"/>
              <a:ext cx="2862312" cy="2862312"/>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30352366-02B3-BE2E-8D6D-69639BD9D1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1965" y="2653991"/>
              <a:ext cx="1468204" cy="1378008"/>
            </a:xfrm>
            <a:prstGeom prst="rect">
              <a:avLst/>
            </a:prstGeom>
          </p:spPr>
        </p:pic>
      </p:grpSp>
      <p:sp>
        <p:nvSpPr>
          <p:cNvPr id="29" name="TextBox 28">
            <a:extLst>
              <a:ext uri="{FF2B5EF4-FFF2-40B4-BE49-F238E27FC236}">
                <a16:creationId xmlns:a16="http://schemas.microsoft.com/office/drawing/2014/main" id="{E45AAD13-5F9E-1D56-CBC7-4794A783F857}"/>
              </a:ext>
            </a:extLst>
          </p:cNvPr>
          <p:cNvSpPr txBox="1"/>
          <p:nvPr/>
        </p:nvSpPr>
        <p:spPr>
          <a:xfrm>
            <a:off x="689568" y="5363492"/>
            <a:ext cx="11068991" cy="760401"/>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Missed opportunities for making optimal use of the data.</a:t>
            </a:r>
          </a:p>
        </p:txBody>
      </p:sp>
      <p:sp>
        <p:nvSpPr>
          <p:cNvPr id="30" name="Rectangle 29">
            <a:extLst>
              <a:ext uri="{FF2B5EF4-FFF2-40B4-BE49-F238E27FC236}">
                <a16:creationId xmlns:a16="http://schemas.microsoft.com/office/drawing/2014/main" id="{BCEDA148-DADF-E4D2-6466-1FADE31E88BE}"/>
              </a:ext>
            </a:extLst>
          </p:cNvPr>
          <p:cNvSpPr/>
          <p:nvPr/>
        </p:nvSpPr>
        <p:spPr>
          <a:xfrm>
            <a:off x="609313" y="5363492"/>
            <a:ext cx="99421" cy="760401"/>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351922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 calcmode="lin" valueType="num">
                                      <p:cBhvr>
                                        <p:cTn id="14" dur="500" fill="hold"/>
                                        <p:tgtEl>
                                          <p:spTgt spid="28"/>
                                        </p:tgtEl>
                                        <p:attrNameLst>
                                          <p:attrName>style.rotation</p:attrName>
                                        </p:attrNameLst>
                                      </p:cBhvr>
                                      <p:tavLst>
                                        <p:tav tm="0">
                                          <p:val>
                                            <p:fltVal val="90"/>
                                          </p:val>
                                        </p:tav>
                                        <p:tav tm="100000">
                                          <p:val>
                                            <p:fltVal val="0"/>
                                          </p:val>
                                        </p:tav>
                                      </p:tavLst>
                                    </p:anim>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500"/>
                            </p:stCondLst>
                            <p:childTnLst>
                              <p:par>
                                <p:cTn id="22" presetID="31"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 calcmode="lin" valueType="num">
                                      <p:cBhvr>
                                        <p:cTn id="26" dur="500" fill="hold"/>
                                        <p:tgtEl>
                                          <p:spTgt spid="16"/>
                                        </p:tgtEl>
                                        <p:attrNameLst>
                                          <p:attrName>style.rotation</p:attrName>
                                        </p:attrNameLst>
                                      </p:cBhvr>
                                      <p:tavLst>
                                        <p:tav tm="0">
                                          <p:val>
                                            <p:fltVal val="90"/>
                                          </p:val>
                                        </p:tav>
                                        <p:tav tm="100000">
                                          <p:val>
                                            <p:fltVal val="0"/>
                                          </p:val>
                                        </p:tav>
                                      </p:tavLst>
                                    </p:anim>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31" presetClass="entr" presetSubtype="0"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 calcmode="lin" valueType="num">
                                      <p:cBhvr>
                                        <p:cTn id="38" dur="500" fill="hold"/>
                                        <p:tgtEl>
                                          <p:spTgt spid="23"/>
                                        </p:tgtEl>
                                        <p:attrNameLst>
                                          <p:attrName>style.rotation</p:attrName>
                                        </p:attrNameLst>
                                      </p:cBhvr>
                                      <p:tavLst>
                                        <p:tav tm="0">
                                          <p:val>
                                            <p:fltVal val="90"/>
                                          </p:val>
                                        </p:tav>
                                        <p:tav tm="100000">
                                          <p:val>
                                            <p:fltVal val="0"/>
                                          </p:val>
                                        </p:tav>
                                      </p:tavLst>
                                    </p:anim>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par>
                                <p:cTn id="50" presetID="9" presetClass="emph" presetSubtype="0" nodeType="withEffect">
                                  <p:stCondLst>
                                    <p:cond delay="0"/>
                                  </p:stCondLst>
                                  <p:childTnLst>
                                    <p:set>
                                      <p:cBhvr>
                                        <p:cTn id="51" dur="indefinite"/>
                                        <p:tgtEl>
                                          <p:spTgt spid="23"/>
                                        </p:tgtEl>
                                        <p:attrNameLst>
                                          <p:attrName>style.opacity</p:attrName>
                                        </p:attrNameLst>
                                      </p:cBhvr>
                                      <p:to>
                                        <p:strVal val="0.5"/>
                                      </p:to>
                                    </p:set>
                                    <p:animEffect filter="image" prLst="opacity: 0.5">
                                      <p:cBhvr rctx="IE">
                                        <p:cTn id="52" dur="indefinite"/>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animBg="1"/>
      <p:bldP spid="26" grpId="0" animBg="1"/>
      <p:bldP spid="29"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Global HHFA archive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2" name="Group 1">
            <a:extLst>
              <a:ext uri="{FF2B5EF4-FFF2-40B4-BE49-F238E27FC236}">
                <a16:creationId xmlns:a16="http://schemas.microsoft.com/office/drawing/2014/main" id="{780A86B3-6601-4BE8-982E-590C1194CCEE}"/>
              </a:ext>
            </a:extLst>
          </p:cNvPr>
          <p:cNvGrpSpPr/>
          <p:nvPr/>
        </p:nvGrpSpPr>
        <p:grpSpPr>
          <a:xfrm>
            <a:off x="1415055" y="1997844"/>
            <a:ext cx="2862312" cy="2862312"/>
            <a:chOff x="438171" y="1469910"/>
            <a:chExt cx="4106641" cy="4106641"/>
          </a:xfrm>
        </p:grpSpPr>
        <p:sp>
          <p:nvSpPr>
            <p:cNvPr id="3" name="circle">
              <a:extLst>
                <a:ext uri="{FF2B5EF4-FFF2-40B4-BE49-F238E27FC236}">
                  <a16:creationId xmlns:a16="http://schemas.microsoft.com/office/drawing/2014/main" id="{BD0DF838-501F-F4FE-B035-02450DF06AE4}"/>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FEC39C3-7826-7F7F-6DBA-9B0CD2BA0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815" y="2373184"/>
              <a:ext cx="2598114" cy="2288574"/>
            </a:xfrm>
            <a:prstGeom prst="rect">
              <a:avLst/>
            </a:prstGeom>
          </p:spPr>
        </p:pic>
      </p:grpSp>
      <p:grpSp>
        <p:nvGrpSpPr>
          <p:cNvPr id="5" name="circle 2">
            <a:extLst>
              <a:ext uri="{FF2B5EF4-FFF2-40B4-BE49-F238E27FC236}">
                <a16:creationId xmlns:a16="http://schemas.microsoft.com/office/drawing/2014/main" id="{B9C3A236-9220-4DD7-4D5F-E10D1C444364}"/>
              </a:ext>
            </a:extLst>
          </p:cNvPr>
          <p:cNvGrpSpPr/>
          <p:nvPr/>
        </p:nvGrpSpPr>
        <p:grpSpPr>
          <a:xfrm>
            <a:off x="4664844" y="2010936"/>
            <a:ext cx="2862312" cy="2862312"/>
            <a:chOff x="470234" y="1852537"/>
            <a:chExt cx="2295039" cy="2295039"/>
          </a:xfrm>
        </p:grpSpPr>
        <p:sp>
          <p:nvSpPr>
            <p:cNvPr id="6" name="circle">
              <a:extLst>
                <a:ext uri="{FF2B5EF4-FFF2-40B4-BE49-F238E27FC236}">
                  <a16:creationId xmlns:a16="http://schemas.microsoft.com/office/drawing/2014/main" id="{5AAB24CB-9C0B-C261-67FF-6AE3C0AED5B0}"/>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A11F55BC-F8FA-5354-5971-817F298A6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199" y="2085112"/>
              <a:ext cx="1249196" cy="1784567"/>
            </a:xfrm>
            <a:prstGeom prst="rect">
              <a:avLst/>
            </a:prstGeom>
          </p:spPr>
        </p:pic>
      </p:grpSp>
      <p:sp>
        <p:nvSpPr>
          <p:cNvPr id="8" name="Arrow: Right 7">
            <a:extLst>
              <a:ext uri="{FF2B5EF4-FFF2-40B4-BE49-F238E27FC236}">
                <a16:creationId xmlns:a16="http://schemas.microsoft.com/office/drawing/2014/main" id="{31077679-70A9-052A-91C6-D99305EB861A}"/>
              </a:ext>
            </a:extLst>
          </p:cNvPr>
          <p:cNvSpPr/>
          <p:nvPr/>
        </p:nvSpPr>
        <p:spPr>
          <a:xfrm>
            <a:off x="4338600" y="3232533"/>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1D8B4549-DEDE-89EE-1408-6FFB81A388A4}"/>
              </a:ext>
            </a:extLst>
          </p:cNvPr>
          <p:cNvGrpSpPr/>
          <p:nvPr/>
        </p:nvGrpSpPr>
        <p:grpSpPr>
          <a:xfrm>
            <a:off x="7924366" y="2010937"/>
            <a:ext cx="2862311" cy="2862311"/>
            <a:chOff x="438171" y="1469910"/>
            <a:chExt cx="4106641" cy="4106641"/>
          </a:xfrm>
        </p:grpSpPr>
        <p:sp>
          <p:nvSpPr>
            <p:cNvPr id="14" name="circle">
              <a:extLst>
                <a:ext uri="{FF2B5EF4-FFF2-40B4-BE49-F238E27FC236}">
                  <a16:creationId xmlns:a16="http://schemas.microsoft.com/office/drawing/2014/main" id="{0F8F6CB7-D392-5BCA-87A2-C78AC9271A9F}"/>
                </a:ext>
              </a:extLst>
            </p:cNvPr>
            <p:cNvSpPr/>
            <p:nvPr/>
          </p:nvSpPr>
          <p:spPr>
            <a:xfrm>
              <a:off x="438171" y="1469910"/>
              <a:ext cx="4106641" cy="4106641"/>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83D00C47-069D-7DCB-2424-4FA1C08AD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3373" y="2007197"/>
              <a:ext cx="2776235" cy="2950964"/>
            </a:xfrm>
            <a:prstGeom prst="rect">
              <a:avLst/>
            </a:prstGeom>
          </p:spPr>
        </p:pic>
      </p:grpSp>
      <p:sp>
        <p:nvSpPr>
          <p:cNvPr id="16" name="Arrow: Right 15">
            <a:extLst>
              <a:ext uri="{FF2B5EF4-FFF2-40B4-BE49-F238E27FC236}">
                <a16:creationId xmlns:a16="http://schemas.microsoft.com/office/drawing/2014/main" id="{B9B74C55-ADD7-58F7-7F38-4A14A11913B3}"/>
              </a:ext>
            </a:extLst>
          </p:cNvPr>
          <p:cNvSpPr/>
          <p:nvPr/>
        </p:nvSpPr>
        <p:spPr>
          <a:xfrm>
            <a:off x="7575608" y="3234422"/>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9986312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500"/>
                            </p:stCondLst>
                            <p:childTnLst>
                              <p:par>
                                <p:cTn id="17" presetID="31"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90"/>
                                          </p:val>
                                        </p:tav>
                                        <p:tav tm="100000">
                                          <p:val>
                                            <p:fltVal val="0"/>
                                          </p:val>
                                        </p:tav>
                                      </p:tavLst>
                                    </p:anim>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31"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 calcmode="lin" valueType="num">
                                      <p:cBhvr>
                                        <p:cTn id="33" dur="500" fill="hold"/>
                                        <p:tgtEl>
                                          <p:spTgt spid="13"/>
                                        </p:tgtEl>
                                        <p:attrNameLst>
                                          <p:attrName>style.rotation</p:attrName>
                                        </p:attrNameLst>
                                      </p:cBhvr>
                                      <p:tavLst>
                                        <p:tav tm="0">
                                          <p:val>
                                            <p:fltVal val="90"/>
                                          </p:val>
                                        </p:tav>
                                        <p:tav tm="100000">
                                          <p:val>
                                            <p:fltVal val="0"/>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Global HHFA archive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6" name="grid2">
            <a:extLst>
              <a:ext uri="{FF2B5EF4-FFF2-40B4-BE49-F238E27FC236}">
                <a16:creationId xmlns:a16="http://schemas.microsoft.com/office/drawing/2014/main" id="{6338CCB5-BA49-40E8-5745-275439B6C303}"/>
              </a:ext>
            </a:extLst>
          </p:cNvPr>
          <p:cNvSpPr txBox="1"/>
          <p:nvPr/>
        </p:nvSpPr>
        <p:spPr>
          <a:xfrm>
            <a:off x="1973766" y="862407"/>
            <a:ext cx="8040029" cy="4904157"/>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pic>
        <p:nvPicPr>
          <p:cNvPr id="7" name="content">
            <a:extLst>
              <a:ext uri="{FF2B5EF4-FFF2-40B4-BE49-F238E27FC236}">
                <a16:creationId xmlns:a16="http://schemas.microsoft.com/office/drawing/2014/main" id="{04BEF5D1-BEEC-FA32-FF3A-4878F03995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023" y="1647513"/>
            <a:ext cx="6263761" cy="3760198"/>
          </a:xfrm>
          <a:prstGeom prst="rect">
            <a:avLst/>
          </a:prstGeom>
        </p:spPr>
      </p:pic>
      <p:sp>
        <p:nvSpPr>
          <p:cNvPr id="9" name="caption2">
            <a:extLst>
              <a:ext uri="{FF2B5EF4-FFF2-40B4-BE49-F238E27FC236}">
                <a16:creationId xmlns:a16="http://schemas.microsoft.com/office/drawing/2014/main" id="{99D4B0ED-C74C-BAF2-EA11-EC11DED2CD3E}"/>
              </a:ext>
            </a:extLst>
          </p:cNvPr>
          <p:cNvSpPr txBox="1"/>
          <p:nvPr/>
        </p:nvSpPr>
        <p:spPr>
          <a:xfrm>
            <a:off x="0" y="5951789"/>
            <a:ext cx="12192000" cy="450829"/>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lnSpc>
                <a:spcPct val="110000"/>
              </a:lnSpc>
            </a:pPr>
            <a:r>
              <a:rPr lang="en-GB" sz="2100" u="sng" dirty="0">
                <a:solidFill>
                  <a:srgbClr val="0070C0"/>
                </a:solidFill>
              </a:rPr>
              <a:t>https://www.who.int/data/data-collection-tools/harmonized-health-facility-assessment/introduction</a:t>
            </a:r>
          </a:p>
        </p:txBody>
      </p:sp>
      <p:sp>
        <p:nvSpPr>
          <p:cNvPr id="8" name="caption2">
            <a:extLst>
              <a:ext uri="{FF2B5EF4-FFF2-40B4-BE49-F238E27FC236}">
                <a16:creationId xmlns:a16="http://schemas.microsoft.com/office/drawing/2014/main" id="{4011BC36-FA01-4A05-8883-B22F2C6FA1B8}"/>
              </a:ext>
            </a:extLst>
          </p:cNvPr>
          <p:cNvSpPr txBox="1"/>
          <p:nvPr/>
        </p:nvSpPr>
        <p:spPr>
          <a:xfrm>
            <a:off x="3645034" y="1091436"/>
            <a:ext cx="478648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HHFA website</a:t>
            </a:r>
          </a:p>
        </p:txBody>
      </p:sp>
    </p:spTree>
    <p:custDataLst>
      <p:tags r:id="rId1"/>
    </p:custDataLst>
    <p:extLst>
      <p:ext uri="{BB962C8B-B14F-4D97-AF65-F5344CB8AC3E}">
        <p14:creationId xmlns:p14="http://schemas.microsoft.com/office/powerpoint/2010/main" val="22479673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7799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5.</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427460"/>
            <a:ext cx="7528029"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In the next unit, we will look at the detailed HHFA planning and </a:t>
            </a:r>
            <a:r>
              <a:rPr lang="en-GB" sz="2400"/>
              <a:t>implementation activities.</a:t>
            </a:r>
            <a:endParaRPr lang="en-GB" sz="2400" dirty="0"/>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650115"/>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 be able to:</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FB51BEA6-30C4-BF3A-513C-068EAD4C8451}"/>
              </a:ext>
            </a:extLst>
          </p:cNvPr>
          <p:cNvSpPr txBox="1"/>
          <p:nvPr/>
        </p:nvSpPr>
        <p:spPr>
          <a:xfrm>
            <a:off x="3782477" y="3191620"/>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the functions of the HHFA data analysis platform</a:t>
            </a:r>
          </a:p>
        </p:txBody>
      </p:sp>
      <p:pic>
        <p:nvPicPr>
          <p:cNvPr id="14"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323392"/>
            <a:ext cx="117692" cy="122400"/>
          </a:xfrm>
          <a:prstGeom prst="rect">
            <a:avLst/>
          </a:prstGeom>
        </p:spPr>
      </p:pic>
      <p:sp>
        <p:nvSpPr>
          <p:cNvPr id="9" name="TextBox 8">
            <a:extLst>
              <a:ext uri="{FF2B5EF4-FFF2-40B4-BE49-F238E27FC236}">
                <a16:creationId xmlns:a16="http://schemas.microsoft.com/office/drawing/2014/main" id="{77F9E29C-02A4-4B9F-A73F-97E589599387}"/>
              </a:ext>
            </a:extLst>
          </p:cNvPr>
          <p:cNvSpPr txBox="1"/>
          <p:nvPr/>
        </p:nvSpPr>
        <p:spPr>
          <a:xfrm>
            <a:off x="3782477" y="3733125"/>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HHFA global archive</a:t>
            </a:r>
          </a:p>
        </p:txBody>
      </p:sp>
      <p:pic>
        <p:nvPicPr>
          <p:cNvPr id="10" name="bullet white">
            <a:extLst>
              <a:ext uri="{FF2B5EF4-FFF2-40B4-BE49-F238E27FC236}">
                <a16:creationId xmlns:a16="http://schemas.microsoft.com/office/drawing/2014/main" id="{9B829C49-3444-4D96-A54A-D4AD690A0D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864897"/>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90"/>
                                          </p:val>
                                        </p:tav>
                                        <p:tav tm="100000">
                                          <p:val>
                                            <p:fltVal val="0"/>
                                          </p:val>
                                        </p:tav>
                                      </p:tavLst>
                                    </p:anim>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9750541" cy="611122"/>
            <a:chOff x="-1235" y="-815"/>
            <a:chExt cx="9750541"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49" y="21600"/>
              <a:ext cx="9015157" cy="584775"/>
            </a:xfrm>
            <a:prstGeom prst="rect">
              <a:avLst/>
            </a:prstGeom>
            <a:noFill/>
          </p:spPr>
          <p:txBody>
            <a:bodyPr wrap="square">
              <a:spAutoFit/>
            </a:bodyPr>
            <a:lstStyle/>
            <a:p>
              <a:r>
                <a:rPr lang="en-GB" sz="3200" dirty="0">
                  <a:solidFill>
                    <a:srgbClr val="595959"/>
                  </a:solidFill>
                </a:rPr>
                <a:t>HHFA data analysis platform</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31" name="Freeform: Shape 30">
            <a:extLst>
              <a:ext uri="{FF2B5EF4-FFF2-40B4-BE49-F238E27FC236}">
                <a16:creationId xmlns:a16="http://schemas.microsoft.com/office/drawing/2014/main" id="{00AC9C6B-C7E8-4CAE-9742-527C212A9913}"/>
              </a:ext>
            </a:extLst>
          </p:cNvPr>
          <p:cNvSpPr/>
          <p:nvPr/>
        </p:nvSpPr>
        <p:spPr>
          <a:xfrm rot="5400000">
            <a:off x="7658757" y="3363344"/>
            <a:ext cx="328314" cy="93101"/>
          </a:xfrm>
          <a:custGeom>
            <a:avLst/>
            <a:gdLst>
              <a:gd name="connsiteX0" fmla="*/ 0 w 538160"/>
              <a:gd name="connsiteY0" fmla="*/ 45720 h 91440"/>
              <a:gd name="connsiteX1" fmla="*/ 538160 w 538160"/>
              <a:gd name="connsiteY1" fmla="*/ 45720 h 91440"/>
            </a:gdLst>
            <a:ahLst/>
            <a:cxnLst>
              <a:cxn ang="0">
                <a:pos x="connsiteX0" y="connsiteY0"/>
              </a:cxn>
              <a:cxn ang="0">
                <a:pos x="connsiteX1" y="connsiteY1"/>
              </a:cxn>
            </a:cxnLst>
            <a:rect l="l" t="t" r="r" b="b"/>
            <a:pathLst>
              <a:path w="538160" h="91440">
                <a:moveTo>
                  <a:pt x="0" y="45720"/>
                </a:moveTo>
                <a:lnTo>
                  <a:pt x="538160" y="45720"/>
                </a:lnTo>
              </a:path>
            </a:pathLst>
          </a:custGeom>
          <a:noFill/>
          <a:ln w="25400">
            <a:solidFill>
              <a:srgbClr val="557DBF"/>
            </a:solidFill>
            <a:tailEnd type="triangle" w="lg" len="lg"/>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7561" tIns="42876" rIns="267561" bIns="42877" numCol="1" spcCol="1270" anchor="ctr" anchorCtr="0">
            <a:noAutofit/>
          </a:bodyPr>
          <a:lstStyle/>
          <a:p>
            <a:pPr marL="0" lvl="0" indent="0" algn="ctr" defTabSz="222250">
              <a:lnSpc>
                <a:spcPct val="90000"/>
              </a:lnSpc>
              <a:spcBef>
                <a:spcPct val="0"/>
              </a:spcBef>
              <a:spcAft>
                <a:spcPct val="35000"/>
              </a:spcAft>
              <a:buNone/>
            </a:pPr>
            <a:endParaRPr lang="en-GB" sz="500" kern="1200">
              <a:solidFill>
                <a:schemeClr val="tx1">
                  <a:lumMod val="75000"/>
                  <a:lumOff val="25000"/>
                </a:schemeClr>
              </a:solidFill>
            </a:endParaRPr>
          </a:p>
        </p:txBody>
      </p:sp>
      <p:sp>
        <p:nvSpPr>
          <p:cNvPr id="32" name="grid1">
            <a:extLst>
              <a:ext uri="{FF2B5EF4-FFF2-40B4-BE49-F238E27FC236}">
                <a16:creationId xmlns:a16="http://schemas.microsoft.com/office/drawing/2014/main" id="{4B653E94-2C06-4291-BB00-945859646E85}"/>
              </a:ext>
            </a:extLst>
          </p:cNvPr>
          <p:cNvSpPr txBox="1"/>
          <p:nvPr/>
        </p:nvSpPr>
        <p:spPr>
          <a:xfrm>
            <a:off x="7027469" y="3571381"/>
            <a:ext cx="1590893" cy="1346185"/>
          </a:xfrm>
          <a:prstGeom prst="rect">
            <a:avLst/>
          </a:prstGeom>
          <a:solidFill>
            <a:srgbClr val="CBEBE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216000" rIns="144000" bIns="216000" numCol="1" spcCol="1270" anchor="ctr" anchorCtr="0">
            <a:noAutofit/>
          </a:bodyPr>
          <a:lstStyle>
            <a:defPPr>
              <a:defRPr lang="en-US"/>
            </a:defPPr>
            <a:lvl1pPr lvl="0" algn="ctr" defTabSz="2266950">
              <a:lnSpc>
                <a:spcPct val="90000"/>
              </a:lnSpc>
              <a:spcBef>
                <a:spcPct val="0"/>
              </a:spcBef>
              <a:spcAft>
                <a:spcPct val="35000"/>
              </a:spcAft>
              <a:defRPr sz="1600">
                <a:solidFill>
                  <a:schemeClr val="tx1">
                    <a:lumMod val="75000"/>
                    <a:lumOff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Data analysis platform</a:t>
            </a:r>
          </a:p>
        </p:txBody>
      </p:sp>
      <p:grpSp>
        <p:nvGrpSpPr>
          <p:cNvPr id="2" name="Group 1">
            <a:extLst>
              <a:ext uri="{FF2B5EF4-FFF2-40B4-BE49-F238E27FC236}">
                <a16:creationId xmlns:a16="http://schemas.microsoft.com/office/drawing/2014/main" id="{2F315462-2BD6-40CE-8991-0D328AF60D3E}"/>
              </a:ext>
            </a:extLst>
          </p:cNvPr>
          <p:cNvGrpSpPr/>
          <p:nvPr/>
        </p:nvGrpSpPr>
        <p:grpSpPr>
          <a:xfrm>
            <a:off x="173218" y="1696793"/>
            <a:ext cx="11868505" cy="1648255"/>
            <a:chOff x="173218" y="1696793"/>
            <a:chExt cx="11868505" cy="1648255"/>
          </a:xfrm>
        </p:grpSpPr>
        <p:grpSp>
          <p:nvGrpSpPr>
            <p:cNvPr id="52" name="Group 51">
              <a:extLst>
                <a:ext uri="{FF2B5EF4-FFF2-40B4-BE49-F238E27FC236}">
                  <a16:creationId xmlns:a16="http://schemas.microsoft.com/office/drawing/2014/main" id="{52525FDA-3633-42A4-AFBB-2510CDA492CA}"/>
                </a:ext>
              </a:extLst>
            </p:cNvPr>
            <p:cNvGrpSpPr/>
            <p:nvPr/>
          </p:nvGrpSpPr>
          <p:grpSpPr>
            <a:xfrm>
              <a:off x="173218" y="1696793"/>
              <a:ext cx="1590893" cy="1648255"/>
              <a:chOff x="173218" y="2525138"/>
              <a:chExt cx="1590893" cy="1648255"/>
            </a:xfrm>
          </p:grpSpPr>
          <p:sp>
            <p:nvSpPr>
              <p:cNvPr id="53" name="Freeform: Shape 52">
                <a:extLst>
                  <a:ext uri="{FF2B5EF4-FFF2-40B4-BE49-F238E27FC236}">
                    <a16:creationId xmlns:a16="http://schemas.microsoft.com/office/drawing/2014/main" id="{B892A24B-08B9-4745-AD64-26EF6E52E254}"/>
                  </a:ext>
                </a:extLst>
              </p:cNvPr>
              <p:cNvSpPr/>
              <p:nvPr/>
            </p:nvSpPr>
            <p:spPr>
              <a:xfrm>
                <a:off x="17321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Decide information needs</a:t>
                </a:r>
                <a:endParaRPr lang="en-GB" sz="1600" kern="1200" dirty="0">
                  <a:solidFill>
                    <a:schemeClr val="tx1">
                      <a:lumMod val="75000"/>
                      <a:lumOff val="25000"/>
                    </a:schemeClr>
                  </a:solidFill>
                </a:endParaRPr>
              </a:p>
            </p:txBody>
          </p:sp>
          <p:sp>
            <p:nvSpPr>
              <p:cNvPr id="54" name="Oval 53">
                <a:extLst>
                  <a:ext uri="{FF2B5EF4-FFF2-40B4-BE49-F238E27FC236}">
                    <a16:creationId xmlns:a16="http://schemas.microsoft.com/office/drawing/2014/main" id="{BF4D21A1-6954-487A-ADE3-9A76E8E568A8}"/>
                  </a:ext>
                </a:extLst>
              </p:cNvPr>
              <p:cNvSpPr/>
              <p:nvPr/>
            </p:nvSpPr>
            <p:spPr>
              <a:xfrm>
                <a:off x="74945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1</a:t>
                </a:r>
                <a:endParaRPr lang="ar-SA" sz="1600" b="1" dirty="0">
                  <a:solidFill>
                    <a:schemeClr val="tx1">
                      <a:lumMod val="75000"/>
                      <a:lumOff val="25000"/>
                    </a:schemeClr>
                  </a:solidFill>
                </a:endParaRPr>
              </a:p>
            </p:txBody>
          </p:sp>
        </p:grpSp>
        <p:grpSp>
          <p:nvGrpSpPr>
            <p:cNvPr id="55" name="Group 54">
              <a:extLst>
                <a:ext uri="{FF2B5EF4-FFF2-40B4-BE49-F238E27FC236}">
                  <a16:creationId xmlns:a16="http://schemas.microsoft.com/office/drawing/2014/main" id="{A64037EB-9FE1-41E6-94A9-667674F86EE6}"/>
                </a:ext>
              </a:extLst>
            </p:cNvPr>
            <p:cNvGrpSpPr/>
            <p:nvPr/>
          </p:nvGrpSpPr>
          <p:grpSpPr>
            <a:xfrm>
              <a:off x="1886153" y="1696793"/>
              <a:ext cx="1590893" cy="1648255"/>
              <a:chOff x="1886153" y="2525138"/>
              <a:chExt cx="1590893" cy="1648255"/>
            </a:xfrm>
          </p:grpSpPr>
          <p:sp>
            <p:nvSpPr>
              <p:cNvPr id="56" name="Freeform: Shape 55">
                <a:extLst>
                  <a:ext uri="{FF2B5EF4-FFF2-40B4-BE49-F238E27FC236}">
                    <a16:creationId xmlns:a16="http://schemas.microsoft.com/office/drawing/2014/main" id="{BDC8C33E-E700-4FED-93C6-F8B203760BF3}"/>
                  </a:ext>
                </a:extLst>
              </p:cNvPr>
              <p:cNvSpPr/>
              <p:nvPr/>
            </p:nvSpPr>
            <p:spPr>
              <a:xfrm>
                <a:off x="188615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fr-FR" sz="1600" dirty="0" err="1">
                    <a:solidFill>
                      <a:schemeClr val="tx1">
                        <a:lumMod val="75000"/>
                        <a:lumOff val="25000"/>
                      </a:schemeClr>
                    </a:solidFill>
                  </a:rPr>
                  <a:t>Adapt</a:t>
                </a:r>
                <a:r>
                  <a:rPr lang="fr-FR" sz="1600" dirty="0">
                    <a:solidFill>
                      <a:schemeClr val="tx1">
                        <a:lumMod val="75000"/>
                        <a:lumOff val="25000"/>
                      </a:schemeClr>
                    </a:solidFill>
                  </a:rPr>
                  <a:t> questionnaire &amp; </a:t>
                </a:r>
                <a:r>
                  <a:rPr lang="fr-FR" sz="1600" dirty="0" err="1">
                    <a:solidFill>
                      <a:schemeClr val="tx1">
                        <a:lumMod val="75000"/>
                        <a:lumOff val="25000"/>
                      </a:schemeClr>
                    </a:solidFill>
                  </a:rPr>
                  <a:t>CSPro</a:t>
                </a:r>
                <a:r>
                  <a:rPr lang="fr-FR" sz="1600" dirty="0">
                    <a:solidFill>
                      <a:schemeClr val="tx1">
                        <a:lumMod val="75000"/>
                        <a:lumOff val="25000"/>
                      </a:schemeClr>
                    </a:solidFill>
                  </a:rPr>
                  <a:t> </a:t>
                </a:r>
                <a:r>
                  <a:rPr lang="fr-FR" sz="1600" dirty="0" err="1">
                    <a:solidFill>
                      <a:schemeClr val="tx1">
                        <a:lumMod val="75000"/>
                        <a:lumOff val="25000"/>
                      </a:schemeClr>
                    </a:solidFill>
                  </a:rPr>
                  <a:t>tool</a:t>
                </a:r>
                <a:endParaRPr lang="en-GB" sz="1600" kern="1200" dirty="0">
                  <a:solidFill>
                    <a:schemeClr val="tx1">
                      <a:lumMod val="75000"/>
                      <a:lumOff val="25000"/>
                    </a:schemeClr>
                  </a:solidFill>
                </a:endParaRPr>
              </a:p>
            </p:txBody>
          </p:sp>
          <p:sp>
            <p:nvSpPr>
              <p:cNvPr id="57" name="Oval 56">
                <a:extLst>
                  <a:ext uri="{FF2B5EF4-FFF2-40B4-BE49-F238E27FC236}">
                    <a16:creationId xmlns:a16="http://schemas.microsoft.com/office/drawing/2014/main" id="{8EA199A6-1D62-43D7-9546-F1FBB128BF8A}"/>
                  </a:ext>
                </a:extLst>
              </p:cNvPr>
              <p:cNvSpPr/>
              <p:nvPr/>
            </p:nvSpPr>
            <p:spPr>
              <a:xfrm>
                <a:off x="246239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2</a:t>
                </a:r>
                <a:endParaRPr lang="ar-SA" sz="1600" b="1" dirty="0">
                  <a:solidFill>
                    <a:schemeClr val="tx1">
                      <a:lumMod val="75000"/>
                      <a:lumOff val="25000"/>
                    </a:schemeClr>
                  </a:solidFill>
                </a:endParaRPr>
              </a:p>
            </p:txBody>
          </p:sp>
        </p:grpSp>
        <p:grpSp>
          <p:nvGrpSpPr>
            <p:cNvPr id="58" name="Group 57">
              <a:extLst>
                <a:ext uri="{FF2B5EF4-FFF2-40B4-BE49-F238E27FC236}">
                  <a16:creationId xmlns:a16="http://schemas.microsoft.com/office/drawing/2014/main" id="{417C6DB1-D604-441B-A501-8EAB0F2D2D34}"/>
                </a:ext>
              </a:extLst>
            </p:cNvPr>
            <p:cNvGrpSpPr/>
            <p:nvPr/>
          </p:nvGrpSpPr>
          <p:grpSpPr>
            <a:xfrm>
              <a:off x="3599088" y="1696793"/>
              <a:ext cx="1590893" cy="1648255"/>
              <a:chOff x="3599088" y="2525138"/>
              <a:chExt cx="1590893" cy="1648255"/>
            </a:xfrm>
          </p:grpSpPr>
          <p:sp>
            <p:nvSpPr>
              <p:cNvPr id="59" name="Freeform: Shape 58">
                <a:extLst>
                  <a:ext uri="{FF2B5EF4-FFF2-40B4-BE49-F238E27FC236}">
                    <a16:creationId xmlns:a16="http://schemas.microsoft.com/office/drawing/2014/main" id="{4C8D9EEA-8DB1-4236-8EEC-78E33CC9B95E}"/>
                  </a:ext>
                </a:extLst>
              </p:cNvPr>
              <p:cNvSpPr/>
              <p:nvPr/>
            </p:nvSpPr>
            <p:spPr>
              <a:xfrm>
                <a:off x="359908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Train data collectors</a:t>
                </a:r>
                <a:endParaRPr lang="en-GB" sz="1600" kern="1200" dirty="0">
                  <a:solidFill>
                    <a:schemeClr val="tx1">
                      <a:lumMod val="75000"/>
                      <a:lumOff val="25000"/>
                    </a:schemeClr>
                  </a:solidFill>
                </a:endParaRPr>
              </a:p>
            </p:txBody>
          </p:sp>
          <p:sp>
            <p:nvSpPr>
              <p:cNvPr id="60" name="Oval 59">
                <a:extLst>
                  <a:ext uri="{FF2B5EF4-FFF2-40B4-BE49-F238E27FC236}">
                    <a16:creationId xmlns:a16="http://schemas.microsoft.com/office/drawing/2014/main" id="{F90B861D-EF1F-4DB4-977A-301B2A199E46}"/>
                  </a:ext>
                </a:extLst>
              </p:cNvPr>
              <p:cNvSpPr/>
              <p:nvPr/>
            </p:nvSpPr>
            <p:spPr>
              <a:xfrm>
                <a:off x="417532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3</a:t>
                </a:r>
                <a:endParaRPr lang="ar-SA" sz="1600" b="1" dirty="0">
                  <a:solidFill>
                    <a:schemeClr val="tx1">
                      <a:lumMod val="75000"/>
                      <a:lumOff val="25000"/>
                    </a:schemeClr>
                  </a:solidFill>
                </a:endParaRPr>
              </a:p>
            </p:txBody>
          </p:sp>
        </p:grpSp>
        <p:grpSp>
          <p:nvGrpSpPr>
            <p:cNvPr id="61" name="Group 60">
              <a:extLst>
                <a:ext uri="{FF2B5EF4-FFF2-40B4-BE49-F238E27FC236}">
                  <a16:creationId xmlns:a16="http://schemas.microsoft.com/office/drawing/2014/main" id="{FF53909E-3510-41FD-A65D-D4EE522BF1DA}"/>
                </a:ext>
              </a:extLst>
            </p:cNvPr>
            <p:cNvGrpSpPr/>
            <p:nvPr/>
          </p:nvGrpSpPr>
          <p:grpSpPr>
            <a:xfrm>
              <a:off x="5312023" y="1696793"/>
              <a:ext cx="1590893" cy="1648255"/>
              <a:chOff x="5312023" y="2525138"/>
              <a:chExt cx="1590893" cy="1648255"/>
            </a:xfrm>
          </p:grpSpPr>
          <p:sp>
            <p:nvSpPr>
              <p:cNvPr id="62" name="Freeform: Shape 61">
                <a:extLst>
                  <a:ext uri="{FF2B5EF4-FFF2-40B4-BE49-F238E27FC236}">
                    <a16:creationId xmlns:a16="http://schemas.microsoft.com/office/drawing/2014/main" id="{378B081F-F85F-4EF0-9A03-9B4A0C239D35}"/>
                  </a:ext>
                </a:extLst>
              </p:cNvPr>
              <p:cNvSpPr/>
              <p:nvPr/>
            </p:nvSpPr>
            <p:spPr>
              <a:xfrm>
                <a:off x="531202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Collect data</a:t>
                </a:r>
              </a:p>
            </p:txBody>
          </p:sp>
          <p:sp>
            <p:nvSpPr>
              <p:cNvPr id="63" name="Oval 62">
                <a:extLst>
                  <a:ext uri="{FF2B5EF4-FFF2-40B4-BE49-F238E27FC236}">
                    <a16:creationId xmlns:a16="http://schemas.microsoft.com/office/drawing/2014/main" id="{671AB357-50BE-42BC-8434-6CED8F12887E}"/>
                  </a:ext>
                </a:extLst>
              </p:cNvPr>
              <p:cNvSpPr/>
              <p:nvPr/>
            </p:nvSpPr>
            <p:spPr>
              <a:xfrm>
                <a:off x="588826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4</a:t>
                </a:r>
                <a:endParaRPr lang="ar-SA" sz="1600" b="1" dirty="0">
                  <a:solidFill>
                    <a:schemeClr val="tx1">
                      <a:lumMod val="75000"/>
                      <a:lumOff val="25000"/>
                    </a:schemeClr>
                  </a:solidFill>
                </a:endParaRPr>
              </a:p>
            </p:txBody>
          </p:sp>
        </p:grpSp>
        <p:grpSp>
          <p:nvGrpSpPr>
            <p:cNvPr id="64" name="Group 63">
              <a:extLst>
                <a:ext uri="{FF2B5EF4-FFF2-40B4-BE49-F238E27FC236}">
                  <a16:creationId xmlns:a16="http://schemas.microsoft.com/office/drawing/2014/main" id="{96C43414-8A94-4A0A-AEE8-6EAF918A4A66}"/>
                </a:ext>
              </a:extLst>
            </p:cNvPr>
            <p:cNvGrpSpPr/>
            <p:nvPr/>
          </p:nvGrpSpPr>
          <p:grpSpPr>
            <a:xfrm>
              <a:off x="7024958" y="1696793"/>
              <a:ext cx="1590893" cy="1648255"/>
              <a:chOff x="7024958" y="2525138"/>
              <a:chExt cx="1590893" cy="1648255"/>
            </a:xfrm>
          </p:grpSpPr>
          <p:sp>
            <p:nvSpPr>
              <p:cNvPr id="65" name="Freeform: Shape 64">
                <a:extLst>
                  <a:ext uri="{FF2B5EF4-FFF2-40B4-BE49-F238E27FC236}">
                    <a16:creationId xmlns:a16="http://schemas.microsoft.com/office/drawing/2014/main" id="{779C7C19-2D9D-4FC5-BA0D-9B42DEBBB355}"/>
                  </a:ext>
                </a:extLst>
              </p:cNvPr>
              <p:cNvSpPr/>
              <p:nvPr/>
            </p:nvSpPr>
            <p:spPr>
              <a:xfrm>
                <a:off x="7024958"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Analyse data </a:t>
                </a:r>
                <a:endParaRPr lang="en-GB" sz="1600" kern="1200" dirty="0">
                  <a:solidFill>
                    <a:schemeClr val="tx1">
                      <a:lumMod val="75000"/>
                      <a:lumOff val="25000"/>
                    </a:schemeClr>
                  </a:solidFill>
                </a:endParaRPr>
              </a:p>
            </p:txBody>
          </p:sp>
          <p:sp>
            <p:nvSpPr>
              <p:cNvPr id="66" name="Oval 65">
                <a:extLst>
                  <a:ext uri="{FF2B5EF4-FFF2-40B4-BE49-F238E27FC236}">
                    <a16:creationId xmlns:a16="http://schemas.microsoft.com/office/drawing/2014/main" id="{75ED44A8-8B3A-450F-BC8A-6E02298B508B}"/>
                  </a:ext>
                </a:extLst>
              </p:cNvPr>
              <p:cNvSpPr/>
              <p:nvPr/>
            </p:nvSpPr>
            <p:spPr>
              <a:xfrm>
                <a:off x="7601198"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5</a:t>
                </a:r>
                <a:endParaRPr lang="ar-SA" sz="1600" b="1" dirty="0">
                  <a:solidFill>
                    <a:schemeClr val="tx1">
                      <a:lumMod val="75000"/>
                      <a:lumOff val="25000"/>
                    </a:schemeClr>
                  </a:solidFill>
                </a:endParaRPr>
              </a:p>
            </p:txBody>
          </p:sp>
        </p:grpSp>
        <p:grpSp>
          <p:nvGrpSpPr>
            <p:cNvPr id="67" name="Group 66">
              <a:extLst>
                <a:ext uri="{FF2B5EF4-FFF2-40B4-BE49-F238E27FC236}">
                  <a16:creationId xmlns:a16="http://schemas.microsoft.com/office/drawing/2014/main" id="{F0DD33E7-1CD4-456F-809F-4707EF30C72E}"/>
                </a:ext>
              </a:extLst>
            </p:cNvPr>
            <p:cNvGrpSpPr/>
            <p:nvPr/>
          </p:nvGrpSpPr>
          <p:grpSpPr>
            <a:xfrm>
              <a:off x="10450830" y="1696793"/>
              <a:ext cx="1590893" cy="1648255"/>
              <a:chOff x="10450830" y="2525138"/>
              <a:chExt cx="1590893" cy="1648255"/>
            </a:xfrm>
          </p:grpSpPr>
          <p:sp>
            <p:nvSpPr>
              <p:cNvPr id="68" name="Freeform: Shape 67">
                <a:extLst>
                  <a:ext uri="{FF2B5EF4-FFF2-40B4-BE49-F238E27FC236}">
                    <a16:creationId xmlns:a16="http://schemas.microsoft.com/office/drawing/2014/main" id="{91597328-E2CE-4196-A959-82840AB921F1}"/>
                  </a:ext>
                </a:extLst>
              </p:cNvPr>
              <p:cNvSpPr/>
              <p:nvPr/>
            </p:nvSpPr>
            <p:spPr>
              <a:xfrm>
                <a:off x="10450830"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Curate data</a:t>
                </a:r>
                <a:endParaRPr lang="en-GB" sz="1600" kern="1200" dirty="0">
                  <a:solidFill>
                    <a:schemeClr val="tx1">
                      <a:lumMod val="75000"/>
                      <a:lumOff val="25000"/>
                    </a:schemeClr>
                  </a:solidFill>
                </a:endParaRPr>
              </a:p>
            </p:txBody>
          </p:sp>
          <p:sp>
            <p:nvSpPr>
              <p:cNvPr id="69" name="Oval 68">
                <a:extLst>
                  <a:ext uri="{FF2B5EF4-FFF2-40B4-BE49-F238E27FC236}">
                    <a16:creationId xmlns:a16="http://schemas.microsoft.com/office/drawing/2014/main" id="{07896055-8ABF-46E7-92D9-BDC913AEC65B}"/>
                  </a:ext>
                </a:extLst>
              </p:cNvPr>
              <p:cNvSpPr/>
              <p:nvPr/>
            </p:nvSpPr>
            <p:spPr>
              <a:xfrm>
                <a:off x="11027070"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7</a:t>
                </a:r>
              </a:p>
            </p:txBody>
          </p:sp>
        </p:grpSp>
        <p:grpSp>
          <p:nvGrpSpPr>
            <p:cNvPr id="70" name="Group 69">
              <a:extLst>
                <a:ext uri="{FF2B5EF4-FFF2-40B4-BE49-F238E27FC236}">
                  <a16:creationId xmlns:a16="http://schemas.microsoft.com/office/drawing/2014/main" id="{A61EFD74-8A59-41F9-8F5D-2DF4A4DB7DCE}"/>
                </a:ext>
              </a:extLst>
            </p:cNvPr>
            <p:cNvGrpSpPr/>
            <p:nvPr/>
          </p:nvGrpSpPr>
          <p:grpSpPr>
            <a:xfrm>
              <a:off x="8737893" y="1696793"/>
              <a:ext cx="1590893" cy="1648255"/>
              <a:chOff x="8737893" y="2525138"/>
              <a:chExt cx="1590893" cy="1648255"/>
            </a:xfrm>
          </p:grpSpPr>
          <p:sp>
            <p:nvSpPr>
              <p:cNvPr id="71" name="Freeform: Shape 70">
                <a:extLst>
                  <a:ext uri="{FF2B5EF4-FFF2-40B4-BE49-F238E27FC236}">
                    <a16:creationId xmlns:a16="http://schemas.microsoft.com/office/drawing/2014/main" id="{6CC8B4ED-84E0-44C6-9EBA-965B26EB82D8}"/>
                  </a:ext>
                </a:extLst>
              </p:cNvPr>
              <p:cNvSpPr/>
              <p:nvPr/>
            </p:nvSpPr>
            <p:spPr>
              <a:xfrm>
                <a:off x="8737893" y="2689670"/>
                <a:ext cx="1590893" cy="1483723"/>
              </a:xfrm>
              <a:custGeom>
                <a:avLst/>
                <a:gdLst>
                  <a:gd name="connsiteX0" fmla="*/ 0 w 2472872"/>
                  <a:gd name="connsiteY0" fmla="*/ 0 h 1483723"/>
                  <a:gd name="connsiteX1" fmla="*/ 2472872 w 2472872"/>
                  <a:gd name="connsiteY1" fmla="*/ 0 h 1483723"/>
                  <a:gd name="connsiteX2" fmla="*/ 2472872 w 2472872"/>
                  <a:gd name="connsiteY2" fmla="*/ 1483723 h 1483723"/>
                  <a:gd name="connsiteX3" fmla="*/ 0 w 2472872"/>
                  <a:gd name="connsiteY3" fmla="*/ 1483723 h 1483723"/>
                  <a:gd name="connsiteX4" fmla="*/ 0 w 2472872"/>
                  <a:gd name="connsiteY4" fmla="*/ 0 h 148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872" h="1483723">
                    <a:moveTo>
                      <a:pt x="0" y="0"/>
                    </a:moveTo>
                    <a:lnTo>
                      <a:pt x="2472872" y="0"/>
                    </a:lnTo>
                    <a:lnTo>
                      <a:pt x="2472872" y="1483723"/>
                    </a:lnTo>
                    <a:lnTo>
                      <a:pt x="0" y="1483723"/>
                    </a:lnTo>
                    <a:lnTo>
                      <a:pt x="0" y="0"/>
                    </a:lnTo>
                    <a:close/>
                  </a:path>
                </a:pathLst>
              </a:cu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360000" rIns="144000" bIns="216000" numCol="1" spcCol="1270" anchor="ctr" anchorCtr="0">
                <a:noAutofit/>
              </a:bodyPr>
              <a:lstStyle/>
              <a:p>
                <a:pPr lvl="0" algn="ctr" defTabSz="2266950">
                  <a:lnSpc>
                    <a:spcPct val="90000"/>
                  </a:lnSpc>
                  <a:spcBef>
                    <a:spcPct val="0"/>
                  </a:spcBef>
                  <a:spcAft>
                    <a:spcPct val="35000"/>
                  </a:spcAft>
                </a:pPr>
                <a:r>
                  <a:rPr lang="en-GB" sz="1600" dirty="0">
                    <a:solidFill>
                      <a:schemeClr val="tx1">
                        <a:lumMod val="75000"/>
                        <a:lumOff val="25000"/>
                      </a:schemeClr>
                    </a:solidFill>
                  </a:rPr>
                  <a:t>Interpret, communicate &amp; use data</a:t>
                </a:r>
              </a:p>
            </p:txBody>
          </p:sp>
          <p:sp>
            <p:nvSpPr>
              <p:cNvPr id="72" name="Oval 71">
                <a:extLst>
                  <a:ext uri="{FF2B5EF4-FFF2-40B4-BE49-F238E27FC236}">
                    <a16:creationId xmlns:a16="http://schemas.microsoft.com/office/drawing/2014/main" id="{0E7D3152-247A-47E2-8268-76D364851D2D}"/>
                  </a:ext>
                </a:extLst>
              </p:cNvPr>
              <p:cNvSpPr/>
              <p:nvPr/>
            </p:nvSpPr>
            <p:spPr>
              <a:xfrm>
                <a:off x="9314133" y="2525138"/>
                <a:ext cx="438412" cy="438412"/>
              </a:xfrm>
              <a:prstGeom prst="ellipse">
                <a:avLst/>
              </a:prstGeom>
              <a:solidFill>
                <a:srgbClr val="C7DDF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36000" rIns="108000" bIns="36000" numCol="1" spcCol="1270" anchor="ctr" anchorCtr="0">
                <a:noAutofit/>
              </a:bodyPr>
              <a:lstStyle/>
              <a:p>
                <a:pPr algn="ctr" defTabSz="2266950">
                  <a:lnSpc>
                    <a:spcPct val="90000"/>
                  </a:lnSpc>
                  <a:spcBef>
                    <a:spcPct val="0"/>
                  </a:spcBef>
                  <a:spcAft>
                    <a:spcPct val="35000"/>
                  </a:spcAft>
                </a:pPr>
                <a:r>
                  <a:rPr lang="en-GB" sz="1600" b="1" dirty="0">
                    <a:solidFill>
                      <a:schemeClr val="tx1">
                        <a:lumMod val="75000"/>
                        <a:lumOff val="25000"/>
                      </a:schemeClr>
                    </a:solidFill>
                  </a:rPr>
                  <a:t>6</a:t>
                </a:r>
                <a:endParaRPr lang="ar-SA" sz="1600" b="1" dirty="0">
                  <a:solidFill>
                    <a:schemeClr val="tx1">
                      <a:lumMod val="75000"/>
                      <a:lumOff val="25000"/>
                    </a:schemeClr>
                  </a:solidFill>
                </a:endParaRPr>
              </a:p>
            </p:txBody>
          </p:sp>
        </p:grpSp>
      </p:grpSp>
    </p:spTree>
    <p:custDataLst>
      <p:tags r:id="rId1"/>
    </p:custDataLst>
    <p:extLst>
      <p:ext uri="{BB962C8B-B14F-4D97-AF65-F5344CB8AC3E}">
        <p14:creationId xmlns:p14="http://schemas.microsoft.com/office/powerpoint/2010/main" val="6089962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up)">
                                      <p:cBhvr>
                                        <p:cTn id="13" dur="500"/>
                                        <p:tgtEl>
                                          <p:spTgt spid="31"/>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What is the HHFA data analysis platform?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4" name="healthcare facility">
            <a:extLst>
              <a:ext uri="{FF2B5EF4-FFF2-40B4-BE49-F238E27FC236}">
                <a16:creationId xmlns:a16="http://schemas.microsoft.com/office/drawing/2014/main" id="{8A64FD95-5065-2D97-8B8C-235B5C011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7761" y="1247223"/>
            <a:ext cx="4608822" cy="3690412"/>
          </a:xfrm>
          <a:prstGeom prst="rect">
            <a:avLst/>
          </a:prstGeom>
        </p:spPr>
      </p:pic>
      <p:sp>
        <p:nvSpPr>
          <p:cNvPr id="25" name="textbox1">
            <a:extLst>
              <a:ext uri="{FF2B5EF4-FFF2-40B4-BE49-F238E27FC236}">
                <a16:creationId xmlns:a16="http://schemas.microsoft.com/office/drawing/2014/main" id="{D90EC0CF-AC2B-B9E7-203C-D2C2D8AE3BB0}"/>
              </a:ext>
            </a:extLst>
          </p:cNvPr>
          <p:cNvSpPr txBox="1"/>
          <p:nvPr/>
        </p:nvSpPr>
        <p:spPr>
          <a:xfrm>
            <a:off x="1756153" y="4393427"/>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data collection</a:t>
            </a:r>
          </a:p>
        </p:txBody>
      </p:sp>
      <p:sp>
        <p:nvSpPr>
          <p:cNvPr id="38" name="Arrow: Right 37">
            <a:extLst>
              <a:ext uri="{FF2B5EF4-FFF2-40B4-BE49-F238E27FC236}">
                <a16:creationId xmlns:a16="http://schemas.microsoft.com/office/drawing/2014/main" id="{5710239B-9038-A39F-08C9-FE84CAD7F78A}"/>
              </a:ext>
            </a:extLst>
          </p:cNvPr>
          <p:cNvSpPr/>
          <p:nvPr/>
        </p:nvSpPr>
        <p:spPr>
          <a:xfrm>
            <a:off x="4362996" y="2725731"/>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3">
            <a:extLst>
              <a:ext uri="{FF2B5EF4-FFF2-40B4-BE49-F238E27FC236}">
                <a16:creationId xmlns:a16="http://schemas.microsoft.com/office/drawing/2014/main" id="{14BC217D-031E-8888-ED36-E7DE405FA83B}"/>
              </a:ext>
            </a:extLst>
          </p:cNvPr>
          <p:cNvSpPr txBox="1"/>
          <p:nvPr/>
        </p:nvSpPr>
        <p:spPr>
          <a:xfrm>
            <a:off x="4576351" y="4393427"/>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exported from</a:t>
            </a:r>
            <a:br>
              <a:rPr lang="en-GB" sz="2400" dirty="0">
                <a:solidFill>
                  <a:srgbClr val="595959"/>
                </a:solidFill>
              </a:rPr>
            </a:br>
            <a:r>
              <a:rPr lang="en-GB" sz="2400" dirty="0" err="1">
                <a:solidFill>
                  <a:srgbClr val="595959"/>
                </a:solidFill>
              </a:rPr>
              <a:t>CSPro</a:t>
            </a:r>
            <a:r>
              <a:rPr lang="en-GB" sz="2400" dirty="0">
                <a:solidFill>
                  <a:srgbClr val="595959"/>
                </a:solidFill>
              </a:rPr>
              <a:t> tool</a:t>
            </a:r>
          </a:p>
        </p:txBody>
      </p:sp>
      <p:sp>
        <p:nvSpPr>
          <p:cNvPr id="41" name="TextBox 40">
            <a:extLst>
              <a:ext uri="{FF2B5EF4-FFF2-40B4-BE49-F238E27FC236}">
                <a16:creationId xmlns:a16="http://schemas.microsoft.com/office/drawing/2014/main" id="{712D51AE-C61A-9D92-52BB-0B4E0923E38A}"/>
              </a:ext>
            </a:extLst>
          </p:cNvPr>
          <p:cNvSpPr txBox="1"/>
          <p:nvPr/>
        </p:nvSpPr>
        <p:spPr>
          <a:xfrm>
            <a:off x="7418467" y="4393427"/>
            <a:ext cx="2699343" cy="759062"/>
          </a:xfrm>
          <a:prstGeom prst="rect">
            <a:avLst/>
          </a:prstGeom>
          <a:noFill/>
        </p:spPr>
        <p:txBody>
          <a:bodyPr vert="horz" wrap="square" lIns="91440" tIns="90000" rIns="91440" bIns="9000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data analysis platform</a:t>
            </a:r>
          </a:p>
        </p:txBody>
      </p:sp>
      <p:sp>
        <p:nvSpPr>
          <p:cNvPr id="43" name="Arrow: Right 42">
            <a:extLst>
              <a:ext uri="{FF2B5EF4-FFF2-40B4-BE49-F238E27FC236}">
                <a16:creationId xmlns:a16="http://schemas.microsoft.com/office/drawing/2014/main" id="{46E7A626-809B-8725-D919-8F338570AA70}"/>
              </a:ext>
            </a:extLst>
          </p:cNvPr>
          <p:cNvSpPr/>
          <p:nvPr/>
        </p:nvSpPr>
        <p:spPr>
          <a:xfrm>
            <a:off x="7268314" y="2695184"/>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B1F75F1E-0A0F-7ABB-0C32-05E4F5C52DE0}"/>
              </a:ext>
            </a:extLst>
          </p:cNvPr>
          <p:cNvGrpSpPr/>
          <p:nvPr/>
        </p:nvGrpSpPr>
        <p:grpSpPr>
          <a:xfrm>
            <a:off x="1846951" y="1698020"/>
            <a:ext cx="2399666" cy="2399666"/>
            <a:chOff x="542668" y="1816007"/>
            <a:chExt cx="2399666" cy="2399666"/>
          </a:xfrm>
        </p:grpSpPr>
        <p:sp>
          <p:nvSpPr>
            <p:cNvPr id="27" name="circle">
              <a:extLst>
                <a:ext uri="{FF2B5EF4-FFF2-40B4-BE49-F238E27FC236}">
                  <a16:creationId xmlns:a16="http://schemas.microsoft.com/office/drawing/2014/main" id="{A44561F0-DB70-3D01-40C9-86A728DA0BA1}"/>
                </a:ext>
              </a:extLst>
            </p:cNvPr>
            <p:cNvSpPr/>
            <p:nvPr/>
          </p:nvSpPr>
          <p:spPr>
            <a:xfrm>
              <a:off x="542668"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a:extLst>
                <a:ext uri="{FF2B5EF4-FFF2-40B4-BE49-F238E27FC236}">
                  <a16:creationId xmlns:a16="http://schemas.microsoft.com/office/drawing/2014/main" id="{A4BDE2A9-E7EB-44E5-18F0-D996990C3C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3178" y="2163490"/>
              <a:ext cx="1106868" cy="1657311"/>
            </a:xfrm>
            <a:prstGeom prst="rect">
              <a:avLst/>
            </a:prstGeom>
          </p:spPr>
        </p:pic>
      </p:grpSp>
      <p:grpSp>
        <p:nvGrpSpPr>
          <p:cNvPr id="53" name="Group 52">
            <a:extLst>
              <a:ext uri="{FF2B5EF4-FFF2-40B4-BE49-F238E27FC236}">
                <a16:creationId xmlns:a16="http://schemas.microsoft.com/office/drawing/2014/main" id="{4C2FEA36-7001-AE0B-4A7A-EABCB09C2867}"/>
              </a:ext>
            </a:extLst>
          </p:cNvPr>
          <p:cNvGrpSpPr/>
          <p:nvPr/>
        </p:nvGrpSpPr>
        <p:grpSpPr>
          <a:xfrm>
            <a:off x="7602524" y="1698020"/>
            <a:ext cx="2399666" cy="2399666"/>
            <a:chOff x="9224846" y="1816007"/>
            <a:chExt cx="2399666" cy="2399666"/>
          </a:xfrm>
        </p:grpSpPr>
        <p:sp>
          <p:nvSpPr>
            <p:cNvPr id="36" name="circle">
              <a:extLst>
                <a:ext uri="{FF2B5EF4-FFF2-40B4-BE49-F238E27FC236}">
                  <a16:creationId xmlns:a16="http://schemas.microsoft.com/office/drawing/2014/main" id="{39E60CD6-A7BE-5B09-5983-CF89C489BECA}"/>
                </a:ext>
              </a:extLst>
            </p:cNvPr>
            <p:cNvSpPr/>
            <p:nvPr/>
          </p:nvSpPr>
          <p:spPr>
            <a:xfrm>
              <a:off x="9224846"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healthcare facility">
              <a:extLst>
                <a:ext uri="{FF2B5EF4-FFF2-40B4-BE49-F238E27FC236}">
                  <a16:creationId xmlns:a16="http://schemas.microsoft.com/office/drawing/2014/main" id="{901E438F-3B31-58FE-AB70-5FA630DC90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5722" y="2309409"/>
              <a:ext cx="1609490" cy="1365471"/>
            </a:xfrm>
            <a:prstGeom prst="rect">
              <a:avLst/>
            </a:prstGeom>
          </p:spPr>
        </p:pic>
      </p:grpSp>
      <p:grpSp>
        <p:nvGrpSpPr>
          <p:cNvPr id="54" name="Group 53">
            <a:extLst>
              <a:ext uri="{FF2B5EF4-FFF2-40B4-BE49-F238E27FC236}">
                <a16:creationId xmlns:a16="http://schemas.microsoft.com/office/drawing/2014/main" id="{514EA63C-6E4E-6B47-A28B-B154D40E2B2B}"/>
              </a:ext>
            </a:extLst>
          </p:cNvPr>
          <p:cNvGrpSpPr/>
          <p:nvPr/>
        </p:nvGrpSpPr>
        <p:grpSpPr>
          <a:xfrm>
            <a:off x="4701367" y="1698020"/>
            <a:ext cx="2399666" cy="2399666"/>
            <a:chOff x="6323689" y="1816007"/>
            <a:chExt cx="2399666" cy="2399666"/>
          </a:xfrm>
        </p:grpSpPr>
        <p:sp>
          <p:nvSpPr>
            <p:cNvPr id="33" name="circle">
              <a:extLst>
                <a:ext uri="{FF2B5EF4-FFF2-40B4-BE49-F238E27FC236}">
                  <a16:creationId xmlns:a16="http://schemas.microsoft.com/office/drawing/2014/main" id="{6B38B8E5-544C-D6E9-881F-9D0F36A2D49B}"/>
                </a:ext>
              </a:extLst>
            </p:cNvPr>
            <p:cNvSpPr/>
            <p:nvPr/>
          </p:nvSpPr>
          <p:spPr>
            <a:xfrm>
              <a:off x="6323689"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90E2FA1D-98B7-2FFB-26ED-0E06B34AB4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5251" y="2493270"/>
              <a:ext cx="1306145" cy="997749"/>
            </a:xfrm>
            <a:prstGeom prst="rect">
              <a:avLst/>
            </a:prstGeom>
          </p:spPr>
        </p:pic>
      </p:grpSp>
      <p:sp>
        <p:nvSpPr>
          <p:cNvPr id="55" name="TextBox 54">
            <a:extLst>
              <a:ext uri="{FF2B5EF4-FFF2-40B4-BE49-F238E27FC236}">
                <a16:creationId xmlns:a16="http://schemas.microsoft.com/office/drawing/2014/main" id="{36395604-9AD2-6A80-C015-02FE4E0F723D}"/>
              </a:ext>
            </a:extLst>
          </p:cNvPr>
          <p:cNvSpPr txBox="1"/>
          <p:nvPr/>
        </p:nvSpPr>
        <p:spPr>
          <a:xfrm>
            <a:off x="689568" y="5714794"/>
            <a:ext cx="11068991" cy="613816"/>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online software application</a:t>
            </a:r>
          </a:p>
        </p:txBody>
      </p:sp>
      <p:sp>
        <p:nvSpPr>
          <p:cNvPr id="56" name="Rectangle 55">
            <a:extLst>
              <a:ext uri="{FF2B5EF4-FFF2-40B4-BE49-F238E27FC236}">
                <a16:creationId xmlns:a16="http://schemas.microsoft.com/office/drawing/2014/main" id="{63B03DEE-EA46-F64F-E72A-FBEEEFF7CACA}"/>
              </a:ext>
            </a:extLst>
          </p:cNvPr>
          <p:cNvSpPr/>
          <p:nvPr/>
        </p:nvSpPr>
        <p:spPr>
          <a:xfrm>
            <a:off x="609313" y="5714794"/>
            <a:ext cx="80255" cy="613816"/>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8797253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animEffect transition="in" filter="fade">
                                      <p:cBhvr>
                                        <p:cTn id="14" dur="500"/>
                                        <p:tgtEl>
                                          <p:spTgt spid="5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1000" fill="hold"/>
                                        <p:tgtEl>
                                          <p:spTgt spid="48"/>
                                        </p:tgtEl>
                                        <p:attrNameLst>
                                          <p:attrName>ppt_w</p:attrName>
                                        </p:attrNameLst>
                                      </p:cBhvr>
                                      <p:tavLst>
                                        <p:tav tm="0">
                                          <p:val>
                                            <p:fltVal val="0"/>
                                          </p:val>
                                        </p:tav>
                                        <p:tav tm="100000">
                                          <p:val>
                                            <p:strVal val="#ppt_w"/>
                                          </p:val>
                                        </p:tav>
                                      </p:tavLst>
                                    </p:anim>
                                    <p:anim calcmode="lin" valueType="num">
                                      <p:cBhvr>
                                        <p:cTn id="23" dur="1000" fill="hold"/>
                                        <p:tgtEl>
                                          <p:spTgt spid="48"/>
                                        </p:tgtEl>
                                        <p:attrNameLst>
                                          <p:attrName>ppt_h</p:attrName>
                                        </p:attrNameLst>
                                      </p:cBhvr>
                                      <p:tavLst>
                                        <p:tav tm="0">
                                          <p:val>
                                            <p:fltVal val="0"/>
                                          </p:val>
                                        </p:tav>
                                        <p:tav tm="100000">
                                          <p:val>
                                            <p:strVal val="#ppt_h"/>
                                          </p:val>
                                        </p:tav>
                                      </p:tavLst>
                                    </p:anim>
                                    <p:anim calcmode="lin" valueType="num">
                                      <p:cBhvr>
                                        <p:cTn id="24" dur="1000" fill="hold"/>
                                        <p:tgtEl>
                                          <p:spTgt spid="48"/>
                                        </p:tgtEl>
                                        <p:attrNameLst>
                                          <p:attrName>style.rotation</p:attrName>
                                        </p:attrNameLst>
                                      </p:cBhvr>
                                      <p:tavLst>
                                        <p:tav tm="0">
                                          <p:val>
                                            <p:fltVal val="90"/>
                                          </p:val>
                                        </p:tav>
                                        <p:tav tm="100000">
                                          <p:val>
                                            <p:fltVal val="0"/>
                                          </p:val>
                                        </p:tav>
                                      </p:tavLst>
                                    </p:anim>
                                    <p:animEffect transition="in" filter="fade">
                                      <p:cBhvr>
                                        <p:cTn id="25" dur="1000"/>
                                        <p:tgtEl>
                                          <p:spTgt spid="48"/>
                                        </p:tgtEl>
                                      </p:cBhvr>
                                    </p:animEffect>
                                  </p:childTnLst>
                                </p:cTn>
                              </p:par>
                              <p:par>
                                <p:cTn id="26" presetID="10" presetClass="exit" presetSubtype="0" fill="hold" nodeType="withEffect">
                                  <p:stCondLst>
                                    <p:cond delay="0"/>
                                  </p:stCondLst>
                                  <p:childTnLst>
                                    <p:animEffect transition="out" filter="fade">
                                      <p:cBhvr>
                                        <p:cTn id="27" dur="750"/>
                                        <p:tgtEl>
                                          <p:spTgt spid="4"/>
                                        </p:tgtEl>
                                      </p:cBhvr>
                                    </p:animEffect>
                                    <p:set>
                                      <p:cBhvr>
                                        <p:cTn id="28" dur="1" fill="hold">
                                          <p:stCondLst>
                                            <p:cond delay="749"/>
                                          </p:stCondLst>
                                        </p:cTn>
                                        <p:tgtEl>
                                          <p:spTgt spid="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1000" fill="hold"/>
                                        <p:tgtEl>
                                          <p:spTgt spid="54"/>
                                        </p:tgtEl>
                                        <p:attrNameLst>
                                          <p:attrName>ppt_w</p:attrName>
                                        </p:attrNameLst>
                                      </p:cBhvr>
                                      <p:tavLst>
                                        <p:tav tm="0">
                                          <p:val>
                                            <p:fltVal val="0"/>
                                          </p:val>
                                        </p:tav>
                                        <p:tav tm="100000">
                                          <p:val>
                                            <p:strVal val="#ppt_w"/>
                                          </p:val>
                                        </p:tav>
                                      </p:tavLst>
                                    </p:anim>
                                    <p:anim calcmode="lin" valueType="num">
                                      <p:cBhvr>
                                        <p:cTn id="42" dur="1000" fill="hold"/>
                                        <p:tgtEl>
                                          <p:spTgt spid="54"/>
                                        </p:tgtEl>
                                        <p:attrNameLst>
                                          <p:attrName>ppt_h</p:attrName>
                                        </p:attrNameLst>
                                      </p:cBhvr>
                                      <p:tavLst>
                                        <p:tav tm="0">
                                          <p:val>
                                            <p:fltVal val="0"/>
                                          </p:val>
                                        </p:tav>
                                        <p:tav tm="100000">
                                          <p:val>
                                            <p:strVal val="#ppt_h"/>
                                          </p:val>
                                        </p:tav>
                                      </p:tavLst>
                                    </p:anim>
                                    <p:anim calcmode="lin" valueType="num">
                                      <p:cBhvr>
                                        <p:cTn id="43" dur="1000" fill="hold"/>
                                        <p:tgtEl>
                                          <p:spTgt spid="54"/>
                                        </p:tgtEl>
                                        <p:attrNameLst>
                                          <p:attrName>style.rotation</p:attrName>
                                        </p:attrNameLst>
                                      </p:cBhvr>
                                      <p:tavLst>
                                        <p:tav tm="0">
                                          <p:val>
                                            <p:fltVal val="90"/>
                                          </p:val>
                                        </p:tav>
                                        <p:tav tm="100000">
                                          <p:val>
                                            <p:fltVal val="0"/>
                                          </p:val>
                                        </p:tav>
                                      </p:tavLst>
                                    </p:anim>
                                    <p:animEffect transition="in" filter="fade">
                                      <p:cBhvr>
                                        <p:cTn id="44" dur="10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1000" fill="hold"/>
                                        <p:tgtEl>
                                          <p:spTgt spid="53"/>
                                        </p:tgtEl>
                                        <p:attrNameLst>
                                          <p:attrName>ppt_w</p:attrName>
                                        </p:attrNameLst>
                                      </p:cBhvr>
                                      <p:tavLst>
                                        <p:tav tm="0">
                                          <p:val>
                                            <p:fltVal val="0"/>
                                          </p:val>
                                        </p:tav>
                                        <p:tav tm="100000">
                                          <p:val>
                                            <p:strVal val="#ppt_w"/>
                                          </p:val>
                                        </p:tav>
                                      </p:tavLst>
                                    </p:anim>
                                    <p:anim calcmode="lin" valueType="num">
                                      <p:cBhvr>
                                        <p:cTn id="58" dur="1000" fill="hold"/>
                                        <p:tgtEl>
                                          <p:spTgt spid="53"/>
                                        </p:tgtEl>
                                        <p:attrNameLst>
                                          <p:attrName>ppt_h</p:attrName>
                                        </p:attrNameLst>
                                      </p:cBhvr>
                                      <p:tavLst>
                                        <p:tav tm="0">
                                          <p:val>
                                            <p:fltVal val="0"/>
                                          </p:val>
                                        </p:tav>
                                        <p:tav tm="100000">
                                          <p:val>
                                            <p:strVal val="#ppt_h"/>
                                          </p:val>
                                        </p:tav>
                                      </p:tavLst>
                                    </p:anim>
                                    <p:anim calcmode="lin" valueType="num">
                                      <p:cBhvr>
                                        <p:cTn id="59" dur="1000" fill="hold"/>
                                        <p:tgtEl>
                                          <p:spTgt spid="53"/>
                                        </p:tgtEl>
                                        <p:attrNameLst>
                                          <p:attrName>style.rotation</p:attrName>
                                        </p:attrNameLst>
                                      </p:cBhvr>
                                      <p:tavLst>
                                        <p:tav tm="0">
                                          <p:val>
                                            <p:fltVal val="90"/>
                                          </p:val>
                                        </p:tav>
                                        <p:tav tm="100000">
                                          <p:val>
                                            <p:fltVal val="0"/>
                                          </p:val>
                                        </p:tav>
                                      </p:tavLst>
                                    </p:anim>
                                    <p:animEffect transition="in" filter="fade">
                                      <p:cBhvr>
                                        <p:cTn id="60" dur="1000"/>
                                        <p:tgtEl>
                                          <p:spTgt spid="5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0" grpId="0"/>
      <p:bldP spid="41" grpId="0"/>
      <p:bldP spid="43" grpId="0" animBg="1"/>
      <p:bldP spid="55"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What is the HHFA data analysis platform?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1" name="TextBox 10">
            <a:extLst>
              <a:ext uri="{FF2B5EF4-FFF2-40B4-BE49-F238E27FC236}">
                <a16:creationId xmlns:a16="http://schemas.microsoft.com/office/drawing/2014/main" id="{3C3B75DB-FECD-5D22-E7CD-CD1794AEB34C}"/>
              </a:ext>
            </a:extLst>
          </p:cNvPr>
          <p:cNvSpPr txBox="1"/>
          <p:nvPr/>
        </p:nvSpPr>
        <p:spPr>
          <a:xfrm>
            <a:off x="609313" y="3651847"/>
            <a:ext cx="3524036" cy="1709366"/>
          </a:xfrm>
          <a:prstGeom prst="rect">
            <a:avLst/>
          </a:prstGeom>
          <a:solidFill>
            <a:srgbClr val="98D7CE"/>
          </a:solidFill>
        </p:spPr>
        <p:txBody>
          <a:bodyPr vert="horz" wrap="square" lIns="91440" tIns="504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rgbClr val="595959"/>
                </a:solidFill>
              </a:rPr>
              <a:t>calculation of indicators</a:t>
            </a:r>
          </a:p>
        </p:txBody>
      </p:sp>
      <p:sp>
        <p:nvSpPr>
          <p:cNvPr id="15" name="TextBox 14">
            <a:extLst>
              <a:ext uri="{FF2B5EF4-FFF2-40B4-BE49-F238E27FC236}">
                <a16:creationId xmlns:a16="http://schemas.microsoft.com/office/drawing/2014/main" id="{82D8D21B-40DD-F045-4EC5-AC6331DDFD4E}"/>
              </a:ext>
            </a:extLst>
          </p:cNvPr>
          <p:cNvSpPr txBox="1"/>
          <p:nvPr/>
        </p:nvSpPr>
        <p:spPr>
          <a:xfrm>
            <a:off x="4418757" y="3651846"/>
            <a:ext cx="3524036" cy="1709367"/>
          </a:xfrm>
          <a:prstGeom prst="rect">
            <a:avLst/>
          </a:prstGeom>
          <a:solidFill>
            <a:srgbClr val="98D7CE"/>
          </a:solidFill>
        </p:spPr>
        <p:txBody>
          <a:bodyPr vert="horz" wrap="square" lIns="91440" tIns="504000" rIns="91440" bIns="45720" rtlCol="0" anchor="ctr">
            <a:noAutofit/>
          </a:bodyPr>
          <a:lstStyle>
            <a:defPPr>
              <a:defRPr lang="en-US"/>
            </a:defPPr>
            <a:lvl1pPr algn="ctr">
              <a:lnSpc>
                <a:spcPct val="90000"/>
              </a:lnSpc>
              <a:spcBef>
                <a:spcPct val="0"/>
              </a:spcBef>
              <a:buNone/>
              <a:defRPr sz="2400">
                <a:solidFill>
                  <a:schemeClr val="bg1"/>
                </a:solidFill>
                <a:latin typeface="+mj-lt"/>
                <a:ea typeface="+mj-ea"/>
                <a:cs typeface="+mj-cs"/>
              </a:defRPr>
            </a:lvl1pPr>
          </a:lstStyle>
          <a:p>
            <a:r>
              <a:rPr lang="en-GB" dirty="0">
                <a:solidFill>
                  <a:srgbClr val="595959"/>
                </a:solidFill>
              </a:rPr>
              <a:t>generation of standard tables and graphs</a:t>
            </a:r>
          </a:p>
        </p:txBody>
      </p:sp>
      <p:grpSp>
        <p:nvGrpSpPr>
          <p:cNvPr id="16" name="circle 1">
            <a:extLst>
              <a:ext uri="{FF2B5EF4-FFF2-40B4-BE49-F238E27FC236}">
                <a16:creationId xmlns:a16="http://schemas.microsoft.com/office/drawing/2014/main" id="{A6335AC0-51D6-A758-55C8-BEACA06CF6F3}"/>
              </a:ext>
            </a:extLst>
          </p:cNvPr>
          <p:cNvGrpSpPr/>
          <p:nvPr/>
        </p:nvGrpSpPr>
        <p:grpSpPr>
          <a:xfrm>
            <a:off x="4980942" y="1840454"/>
            <a:ext cx="2399666" cy="2399666"/>
            <a:chOff x="470234" y="1852537"/>
            <a:chExt cx="2295039" cy="2295039"/>
          </a:xfrm>
        </p:grpSpPr>
        <p:sp>
          <p:nvSpPr>
            <p:cNvPr id="17" name="circle">
              <a:extLst>
                <a:ext uri="{FF2B5EF4-FFF2-40B4-BE49-F238E27FC236}">
                  <a16:creationId xmlns:a16="http://schemas.microsoft.com/office/drawing/2014/main" id="{2AB68C83-FC27-2539-5988-E04F6027547C}"/>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17FAC933-BC1A-8007-1EC4-41845460B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23" y="2512739"/>
              <a:ext cx="1662653" cy="963628"/>
            </a:xfrm>
            <a:prstGeom prst="rect">
              <a:avLst/>
            </a:prstGeom>
          </p:spPr>
        </p:pic>
      </p:grpSp>
      <p:sp>
        <p:nvSpPr>
          <p:cNvPr id="22" name="TextBox 21">
            <a:extLst>
              <a:ext uri="{FF2B5EF4-FFF2-40B4-BE49-F238E27FC236}">
                <a16:creationId xmlns:a16="http://schemas.microsoft.com/office/drawing/2014/main" id="{CE8A3867-2FAD-D1A4-DA7F-C7E70C362A20}"/>
              </a:ext>
            </a:extLst>
          </p:cNvPr>
          <p:cNvSpPr txBox="1"/>
          <p:nvPr/>
        </p:nvSpPr>
        <p:spPr>
          <a:xfrm>
            <a:off x="8228201" y="3651846"/>
            <a:ext cx="3524036" cy="1709367"/>
          </a:xfrm>
          <a:prstGeom prst="rect">
            <a:avLst/>
          </a:prstGeom>
          <a:solidFill>
            <a:srgbClr val="98D7CE"/>
          </a:solidFill>
        </p:spPr>
        <p:txBody>
          <a:bodyPr vert="horz" wrap="square" lIns="91440" tIns="504000" rIns="91440" bIns="45720" rtlCol="0" anchor="ctr">
            <a:noAutofit/>
          </a:bodyPr>
          <a:lstStyle>
            <a:defPPr>
              <a:defRPr lang="en-US"/>
            </a:defPPr>
            <a:lvl1pPr algn="ctr">
              <a:lnSpc>
                <a:spcPct val="90000"/>
              </a:lnSpc>
              <a:spcBef>
                <a:spcPct val="0"/>
              </a:spcBef>
              <a:buNone/>
              <a:defRPr sz="2400">
                <a:solidFill>
                  <a:schemeClr val="bg1"/>
                </a:solidFill>
                <a:latin typeface="+mj-lt"/>
                <a:ea typeface="+mj-ea"/>
                <a:cs typeface="+mj-cs"/>
              </a:defRPr>
            </a:lvl1pPr>
          </a:lstStyle>
          <a:p>
            <a:r>
              <a:rPr lang="en-GB" dirty="0">
                <a:solidFill>
                  <a:srgbClr val="595959"/>
                </a:solidFill>
              </a:rPr>
              <a:t>generation of a report outline</a:t>
            </a:r>
          </a:p>
        </p:txBody>
      </p:sp>
      <p:grpSp>
        <p:nvGrpSpPr>
          <p:cNvPr id="23" name="circle 1">
            <a:extLst>
              <a:ext uri="{FF2B5EF4-FFF2-40B4-BE49-F238E27FC236}">
                <a16:creationId xmlns:a16="http://schemas.microsoft.com/office/drawing/2014/main" id="{61C4D379-CE74-C9A6-C49B-FA7B52190BEA}"/>
              </a:ext>
            </a:extLst>
          </p:cNvPr>
          <p:cNvGrpSpPr/>
          <p:nvPr/>
        </p:nvGrpSpPr>
        <p:grpSpPr>
          <a:xfrm>
            <a:off x="8790386" y="1840454"/>
            <a:ext cx="2399666" cy="2399666"/>
            <a:chOff x="470234" y="1852537"/>
            <a:chExt cx="2295039" cy="2295039"/>
          </a:xfrm>
        </p:grpSpPr>
        <p:sp>
          <p:nvSpPr>
            <p:cNvPr id="24" name="circle">
              <a:extLst>
                <a:ext uri="{FF2B5EF4-FFF2-40B4-BE49-F238E27FC236}">
                  <a16:creationId xmlns:a16="http://schemas.microsoft.com/office/drawing/2014/main" id="{2F1B2EC9-547E-ECD8-BA44-CC3F84CBC813}"/>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2D744AC6-4235-6FB6-4070-585A7203F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948" y="2310955"/>
              <a:ext cx="951541" cy="1358108"/>
            </a:xfrm>
            <a:prstGeom prst="rect">
              <a:avLst/>
            </a:prstGeom>
          </p:spPr>
        </p:pic>
      </p:grpSp>
      <p:sp>
        <p:nvSpPr>
          <p:cNvPr id="26" name="Sentence stem">
            <a:extLst>
              <a:ext uri="{FF2B5EF4-FFF2-40B4-BE49-F238E27FC236}">
                <a16:creationId xmlns:a16="http://schemas.microsoft.com/office/drawing/2014/main" id="{F5629704-2192-7341-9835-4A1C8BA02E44}"/>
              </a:ext>
            </a:extLst>
          </p:cNvPr>
          <p:cNvSpPr txBox="1"/>
          <p:nvPr/>
        </p:nvSpPr>
        <p:spPr>
          <a:xfrm>
            <a:off x="755915" y="1002206"/>
            <a:ext cx="966291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The data analysis platform enables automated:</a:t>
            </a:r>
          </a:p>
        </p:txBody>
      </p:sp>
      <p:grpSp>
        <p:nvGrpSpPr>
          <p:cNvPr id="28" name="Group 27">
            <a:extLst>
              <a:ext uri="{FF2B5EF4-FFF2-40B4-BE49-F238E27FC236}">
                <a16:creationId xmlns:a16="http://schemas.microsoft.com/office/drawing/2014/main" id="{0D36204B-F768-D068-AAFB-DE60FAE4327C}"/>
              </a:ext>
            </a:extLst>
          </p:cNvPr>
          <p:cNvGrpSpPr/>
          <p:nvPr/>
        </p:nvGrpSpPr>
        <p:grpSpPr>
          <a:xfrm>
            <a:off x="1171498" y="1840454"/>
            <a:ext cx="2399666" cy="2399666"/>
            <a:chOff x="1171498" y="2135414"/>
            <a:chExt cx="2399666" cy="2399666"/>
          </a:xfrm>
        </p:grpSpPr>
        <p:sp>
          <p:nvSpPr>
            <p:cNvPr id="13" name="circle">
              <a:extLst>
                <a:ext uri="{FF2B5EF4-FFF2-40B4-BE49-F238E27FC236}">
                  <a16:creationId xmlns:a16="http://schemas.microsoft.com/office/drawing/2014/main" id="{6E9BE65B-886E-AF8D-1B3D-A44B0AF61C64}"/>
                </a:ext>
              </a:extLst>
            </p:cNvPr>
            <p:cNvSpPr/>
            <p:nvPr/>
          </p:nvSpPr>
          <p:spPr>
            <a:xfrm>
              <a:off x="1171498" y="2135414"/>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EB7F48CF-68D7-D21B-659C-A21B202CC8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5147" y="2488995"/>
              <a:ext cx="1692368" cy="1692503"/>
            </a:xfrm>
            <a:prstGeom prst="rect">
              <a:avLst/>
            </a:prstGeom>
          </p:spPr>
        </p:pic>
      </p:grpSp>
      <p:sp>
        <p:nvSpPr>
          <p:cNvPr id="32" name="TextBox 31">
            <a:extLst>
              <a:ext uri="{FF2B5EF4-FFF2-40B4-BE49-F238E27FC236}">
                <a16:creationId xmlns:a16="http://schemas.microsoft.com/office/drawing/2014/main" id="{6A9E20C6-CFE5-0D4D-9AC1-87258A7B6492}"/>
              </a:ext>
            </a:extLst>
          </p:cNvPr>
          <p:cNvSpPr txBox="1"/>
          <p:nvPr/>
        </p:nvSpPr>
        <p:spPr>
          <a:xfrm>
            <a:off x="689568" y="5714794"/>
            <a:ext cx="11068991" cy="613816"/>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analysis platform outputs</a:t>
            </a:r>
          </a:p>
        </p:txBody>
      </p:sp>
      <p:sp>
        <p:nvSpPr>
          <p:cNvPr id="33" name="Rectangle 32">
            <a:extLst>
              <a:ext uri="{FF2B5EF4-FFF2-40B4-BE49-F238E27FC236}">
                <a16:creationId xmlns:a16="http://schemas.microsoft.com/office/drawing/2014/main" id="{5CB293C1-F9AA-4593-C5C9-CEE17BE51DD2}"/>
              </a:ext>
            </a:extLst>
          </p:cNvPr>
          <p:cNvSpPr/>
          <p:nvPr/>
        </p:nvSpPr>
        <p:spPr>
          <a:xfrm>
            <a:off x="609313" y="5714794"/>
            <a:ext cx="80255" cy="613816"/>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08757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 calcmode="lin" valueType="num">
                                      <p:cBhvr>
                                        <p:cTn id="14" dur="500" fill="hold"/>
                                        <p:tgtEl>
                                          <p:spTgt spid="28"/>
                                        </p:tgtEl>
                                        <p:attrNameLst>
                                          <p:attrName>style.rotation</p:attrName>
                                        </p:attrNameLst>
                                      </p:cBhvr>
                                      <p:tavLst>
                                        <p:tav tm="0">
                                          <p:val>
                                            <p:fltVal val="90"/>
                                          </p:val>
                                        </p:tav>
                                        <p:tav tm="100000">
                                          <p:val>
                                            <p:fltVal val="0"/>
                                          </p:val>
                                        </p:tav>
                                      </p:tavLst>
                                    </p:anim>
                                    <p:animEffect transition="in" filter="fade">
                                      <p:cBhvr>
                                        <p:cTn id="15" dur="500"/>
                                        <p:tgtEl>
                                          <p:spTgt spid="2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90"/>
                                          </p:val>
                                        </p:tav>
                                        <p:tav tm="100000">
                                          <p:val>
                                            <p:fltVal val="0"/>
                                          </p:val>
                                        </p:tav>
                                      </p:tavLst>
                                    </p:anim>
                                    <p:animEffect transition="in" filter="fade">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 calcmode="lin" valueType="num">
                                      <p:cBhvr>
                                        <p:cTn id="36" dur="500" fill="hold"/>
                                        <p:tgtEl>
                                          <p:spTgt spid="23"/>
                                        </p:tgtEl>
                                        <p:attrNameLst>
                                          <p:attrName>style.rotation</p:attrName>
                                        </p:attrNameLst>
                                      </p:cBhvr>
                                      <p:tavLst>
                                        <p:tav tm="0">
                                          <p:val>
                                            <p:fltVal val="90"/>
                                          </p:val>
                                        </p:tav>
                                        <p:tav tm="100000">
                                          <p:val>
                                            <p:fltVal val="0"/>
                                          </p:val>
                                        </p:tav>
                                      </p:tavLst>
                                    </p:anim>
                                    <p:animEffect transition="in" filter="fade">
                                      <p:cBhvr>
                                        <p:cTn id="37" dur="5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2" grpId="0" animBg="1"/>
      <p:bldP spid="26" grpId="0"/>
      <p:bldP spid="32"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What is the HHFA data analysis platform?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2" name="healthcare facility">
            <a:extLst>
              <a:ext uri="{FF2B5EF4-FFF2-40B4-BE49-F238E27FC236}">
                <a16:creationId xmlns:a16="http://schemas.microsoft.com/office/drawing/2014/main" id="{51F9B986-69EE-0108-F304-87D77528AF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589" y="1548012"/>
            <a:ext cx="4608822" cy="3690412"/>
          </a:xfrm>
          <a:prstGeom prst="rect">
            <a:avLst/>
          </a:prstGeom>
        </p:spPr>
      </p:pic>
      <p:grpSp>
        <p:nvGrpSpPr>
          <p:cNvPr id="3" name="Group 2">
            <a:extLst>
              <a:ext uri="{FF2B5EF4-FFF2-40B4-BE49-F238E27FC236}">
                <a16:creationId xmlns:a16="http://schemas.microsoft.com/office/drawing/2014/main" id="{1A865A04-369C-1F9D-7691-A3A3075377FD}"/>
              </a:ext>
            </a:extLst>
          </p:cNvPr>
          <p:cNvGrpSpPr/>
          <p:nvPr/>
        </p:nvGrpSpPr>
        <p:grpSpPr>
          <a:xfrm>
            <a:off x="834439" y="2283845"/>
            <a:ext cx="2399666" cy="2399666"/>
            <a:chOff x="542668" y="1816007"/>
            <a:chExt cx="2399666" cy="2399666"/>
          </a:xfrm>
        </p:grpSpPr>
        <p:sp>
          <p:nvSpPr>
            <p:cNvPr id="4" name="circle">
              <a:extLst>
                <a:ext uri="{FF2B5EF4-FFF2-40B4-BE49-F238E27FC236}">
                  <a16:creationId xmlns:a16="http://schemas.microsoft.com/office/drawing/2014/main" id="{9AD29027-BBEB-841A-A0E3-34AA9C5F197B}"/>
                </a:ext>
              </a:extLst>
            </p:cNvPr>
            <p:cNvSpPr/>
            <p:nvPr/>
          </p:nvSpPr>
          <p:spPr>
            <a:xfrm>
              <a:off x="542668"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11F7F596-8AF6-7D14-FED2-58E0D33AD1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17813" y="2294270"/>
              <a:ext cx="1402549" cy="1402549"/>
            </a:xfrm>
            <a:prstGeom prst="rect">
              <a:avLst/>
            </a:prstGeom>
          </p:spPr>
        </p:pic>
      </p:grpSp>
      <p:grpSp>
        <p:nvGrpSpPr>
          <p:cNvPr id="10" name="Group 9">
            <a:extLst>
              <a:ext uri="{FF2B5EF4-FFF2-40B4-BE49-F238E27FC236}">
                <a16:creationId xmlns:a16="http://schemas.microsoft.com/office/drawing/2014/main" id="{4E756D63-33AC-8695-75C5-291997E9B9E7}"/>
              </a:ext>
            </a:extLst>
          </p:cNvPr>
          <p:cNvGrpSpPr/>
          <p:nvPr/>
        </p:nvGrpSpPr>
        <p:grpSpPr>
          <a:xfrm>
            <a:off x="8957895" y="2193385"/>
            <a:ext cx="2399666" cy="2399666"/>
            <a:chOff x="9297015" y="2193385"/>
            <a:chExt cx="2399666" cy="2399666"/>
          </a:xfrm>
        </p:grpSpPr>
        <p:sp>
          <p:nvSpPr>
            <p:cNvPr id="7" name="circle">
              <a:extLst>
                <a:ext uri="{FF2B5EF4-FFF2-40B4-BE49-F238E27FC236}">
                  <a16:creationId xmlns:a16="http://schemas.microsoft.com/office/drawing/2014/main" id="{E5494DE9-DDA4-455F-EFF8-FE6DD7270F92}"/>
                </a:ext>
              </a:extLst>
            </p:cNvPr>
            <p:cNvSpPr/>
            <p:nvPr/>
          </p:nvSpPr>
          <p:spPr>
            <a:xfrm>
              <a:off x="9297015" y="2193385"/>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record review">
              <a:extLst>
                <a:ext uri="{FF2B5EF4-FFF2-40B4-BE49-F238E27FC236}">
                  <a16:creationId xmlns:a16="http://schemas.microsoft.com/office/drawing/2014/main" id="{10AF87CB-B71A-40E3-2D94-935012C6755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601200" y="2496359"/>
              <a:ext cx="1853584" cy="1865282"/>
            </a:xfrm>
            <a:prstGeom prst="rect">
              <a:avLst/>
            </a:prstGeom>
          </p:spPr>
        </p:pic>
      </p:grpSp>
    </p:spTree>
    <p:custDataLst>
      <p:tags r:id="rId1"/>
    </p:custDataLst>
    <p:extLst>
      <p:ext uri="{BB962C8B-B14F-4D97-AF65-F5344CB8AC3E}">
        <p14:creationId xmlns:p14="http://schemas.microsoft.com/office/powerpoint/2010/main" val="38734908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750" fill="hold"/>
                                        <p:tgtEl>
                                          <p:spTgt spid="3"/>
                                        </p:tgtEl>
                                        <p:attrNameLst>
                                          <p:attrName>ppt_w</p:attrName>
                                        </p:attrNameLst>
                                      </p:cBhvr>
                                      <p:tavLst>
                                        <p:tav tm="0">
                                          <p:val>
                                            <p:fltVal val="0"/>
                                          </p:val>
                                        </p:tav>
                                        <p:tav tm="100000">
                                          <p:val>
                                            <p:strVal val="#ppt_w"/>
                                          </p:val>
                                        </p:tav>
                                      </p:tavLst>
                                    </p:anim>
                                    <p:anim calcmode="lin" valueType="num">
                                      <p:cBhvr>
                                        <p:cTn id="15" dur="750" fill="hold"/>
                                        <p:tgtEl>
                                          <p:spTgt spid="3"/>
                                        </p:tgtEl>
                                        <p:attrNameLst>
                                          <p:attrName>ppt_h</p:attrName>
                                        </p:attrNameLst>
                                      </p:cBhvr>
                                      <p:tavLst>
                                        <p:tav tm="0">
                                          <p:val>
                                            <p:fltVal val="0"/>
                                          </p:val>
                                        </p:tav>
                                        <p:tav tm="100000">
                                          <p:val>
                                            <p:strVal val="#ppt_h"/>
                                          </p:val>
                                        </p:tav>
                                      </p:tavLst>
                                    </p:anim>
                                    <p:anim calcmode="lin" valueType="num">
                                      <p:cBhvr>
                                        <p:cTn id="16" dur="750" fill="hold"/>
                                        <p:tgtEl>
                                          <p:spTgt spid="3"/>
                                        </p:tgtEl>
                                        <p:attrNameLst>
                                          <p:attrName>style.rotation</p:attrName>
                                        </p:attrNameLst>
                                      </p:cBhvr>
                                      <p:tavLst>
                                        <p:tav tm="0">
                                          <p:val>
                                            <p:fltVal val="90"/>
                                          </p:val>
                                        </p:tav>
                                        <p:tav tm="100000">
                                          <p:val>
                                            <p:fltVal val="0"/>
                                          </p:val>
                                        </p:tav>
                                      </p:tavLst>
                                    </p:anim>
                                    <p:animEffect transition="in" filter="fade">
                                      <p:cBhvr>
                                        <p:cTn id="17" dur="7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750" fill="hold"/>
                                        <p:tgtEl>
                                          <p:spTgt spid="10"/>
                                        </p:tgtEl>
                                        <p:attrNameLst>
                                          <p:attrName>ppt_w</p:attrName>
                                        </p:attrNameLst>
                                      </p:cBhvr>
                                      <p:tavLst>
                                        <p:tav tm="0">
                                          <p:val>
                                            <p:fltVal val="0"/>
                                          </p:val>
                                        </p:tav>
                                        <p:tav tm="100000">
                                          <p:val>
                                            <p:strVal val="#ppt_w"/>
                                          </p:val>
                                        </p:tav>
                                      </p:tavLst>
                                    </p:anim>
                                    <p:anim calcmode="lin" valueType="num">
                                      <p:cBhvr>
                                        <p:cTn id="23" dur="750" fill="hold"/>
                                        <p:tgtEl>
                                          <p:spTgt spid="10"/>
                                        </p:tgtEl>
                                        <p:attrNameLst>
                                          <p:attrName>ppt_h</p:attrName>
                                        </p:attrNameLst>
                                      </p:cBhvr>
                                      <p:tavLst>
                                        <p:tav tm="0">
                                          <p:val>
                                            <p:fltVal val="0"/>
                                          </p:val>
                                        </p:tav>
                                        <p:tav tm="100000">
                                          <p:val>
                                            <p:strVal val="#ppt_h"/>
                                          </p:val>
                                        </p:tav>
                                      </p:tavLst>
                                    </p:anim>
                                    <p:anim calcmode="lin" valueType="num">
                                      <p:cBhvr>
                                        <p:cTn id="24" dur="750" fill="hold"/>
                                        <p:tgtEl>
                                          <p:spTgt spid="10"/>
                                        </p:tgtEl>
                                        <p:attrNameLst>
                                          <p:attrName>style.rotation</p:attrName>
                                        </p:attrNameLst>
                                      </p:cBhvr>
                                      <p:tavLst>
                                        <p:tav tm="0">
                                          <p:val>
                                            <p:fltVal val="90"/>
                                          </p:val>
                                        </p:tav>
                                        <p:tav tm="100000">
                                          <p:val>
                                            <p:fltVal val="0"/>
                                          </p:val>
                                        </p:tav>
                                      </p:tavLst>
                                    </p:anim>
                                    <p:animEffect transition="in" filter="fade">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Using the HHFA data analysis platform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7" name="Speech Bubble: Rectangle 16">
            <a:extLst>
              <a:ext uri="{FF2B5EF4-FFF2-40B4-BE49-F238E27FC236}">
                <a16:creationId xmlns:a16="http://schemas.microsoft.com/office/drawing/2014/main" id="{78C62803-2200-947F-6EB2-341321104DCC}"/>
              </a:ext>
            </a:extLst>
          </p:cNvPr>
          <p:cNvSpPr/>
          <p:nvPr/>
        </p:nvSpPr>
        <p:spPr>
          <a:xfrm>
            <a:off x="2825087" y="1173706"/>
            <a:ext cx="2215774" cy="611123"/>
          </a:xfrm>
          <a:prstGeom prst="wedgeRectCallout">
            <a:avLst>
              <a:gd name="adj1" fmla="val -22065"/>
              <a:gd name="adj2" fmla="val 66967"/>
            </a:avLst>
          </a:prstGeom>
          <a:solidFill>
            <a:srgbClr val="CBEBE6"/>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Areas</a:t>
            </a:r>
            <a:endParaRPr lang="x-none" sz="2400" dirty="0">
              <a:solidFill>
                <a:srgbClr val="595959"/>
              </a:solidFill>
              <a:latin typeface="+mj-lt"/>
              <a:ea typeface="+mj-ea"/>
              <a:cs typeface="+mj-cs"/>
            </a:endParaRPr>
          </a:p>
        </p:txBody>
      </p:sp>
      <p:sp>
        <p:nvSpPr>
          <p:cNvPr id="18" name="Speech Bubble: Rectangle 17">
            <a:extLst>
              <a:ext uri="{FF2B5EF4-FFF2-40B4-BE49-F238E27FC236}">
                <a16:creationId xmlns:a16="http://schemas.microsoft.com/office/drawing/2014/main" id="{3AAD2FB2-4EE1-76F2-74CD-BA8F844F3711}"/>
              </a:ext>
            </a:extLst>
          </p:cNvPr>
          <p:cNvSpPr/>
          <p:nvPr/>
        </p:nvSpPr>
        <p:spPr>
          <a:xfrm>
            <a:off x="5040861" y="1173706"/>
            <a:ext cx="2215774" cy="611123"/>
          </a:xfrm>
          <a:prstGeom prst="wedgeRectCallout">
            <a:avLst>
              <a:gd name="adj1" fmla="val -22065"/>
              <a:gd name="adj2" fmla="val 66967"/>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Sub-areas</a:t>
            </a:r>
            <a:endParaRPr lang="x-none" sz="2400" dirty="0">
              <a:solidFill>
                <a:srgbClr val="595959"/>
              </a:solidFill>
              <a:latin typeface="+mj-lt"/>
              <a:ea typeface="+mj-ea"/>
              <a:cs typeface="+mj-cs"/>
            </a:endParaRPr>
          </a:p>
        </p:txBody>
      </p:sp>
      <p:sp>
        <p:nvSpPr>
          <p:cNvPr id="22" name="Speech Bubble: Rectangle 21">
            <a:extLst>
              <a:ext uri="{FF2B5EF4-FFF2-40B4-BE49-F238E27FC236}">
                <a16:creationId xmlns:a16="http://schemas.microsoft.com/office/drawing/2014/main" id="{8F98E32A-A3D3-C69A-4450-4CFE75084738}"/>
              </a:ext>
            </a:extLst>
          </p:cNvPr>
          <p:cNvSpPr/>
          <p:nvPr/>
        </p:nvSpPr>
        <p:spPr>
          <a:xfrm>
            <a:off x="7256634" y="1173705"/>
            <a:ext cx="2215774" cy="611123"/>
          </a:xfrm>
          <a:prstGeom prst="wedgeRectCallout">
            <a:avLst>
              <a:gd name="adj1" fmla="val -22065"/>
              <a:gd name="adj2" fmla="val 66967"/>
            </a:avLst>
          </a:prstGeom>
          <a:solidFill>
            <a:srgbClr val="CBEBE6"/>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Tables</a:t>
            </a:r>
            <a:endParaRPr lang="x-none" sz="2400" dirty="0">
              <a:solidFill>
                <a:srgbClr val="595959"/>
              </a:solidFill>
              <a:latin typeface="+mj-lt"/>
              <a:ea typeface="+mj-ea"/>
              <a:cs typeface="+mj-cs"/>
            </a:endParaRPr>
          </a:p>
        </p:txBody>
      </p:sp>
      <p:sp>
        <p:nvSpPr>
          <p:cNvPr id="23" name="Speech Bubble: Rectangle 22">
            <a:extLst>
              <a:ext uri="{FF2B5EF4-FFF2-40B4-BE49-F238E27FC236}">
                <a16:creationId xmlns:a16="http://schemas.microsoft.com/office/drawing/2014/main" id="{5344E76B-2AA0-ED58-B815-A39E0767FC7C}"/>
              </a:ext>
            </a:extLst>
          </p:cNvPr>
          <p:cNvSpPr/>
          <p:nvPr/>
        </p:nvSpPr>
        <p:spPr>
          <a:xfrm>
            <a:off x="9472407" y="1173705"/>
            <a:ext cx="2215774" cy="611123"/>
          </a:xfrm>
          <a:prstGeom prst="wedgeRectCallout">
            <a:avLst>
              <a:gd name="adj1" fmla="val -22065"/>
              <a:gd name="adj2" fmla="val 66967"/>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Indicators</a:t>
            </a:r>
            <a:endParaRPr lang="x-none" sz="2400" dirty="0">
              <a:solidFill>
                <a:srgbClr val="595959"/>
              </a:solidFill>
              <a:latin typeface="+mj-lt"/>
              <a:ea typeface="+mj-ea"/>
              <a:cs typeface="+mj-cs"/>
            </a:endParaRPr>
          </a:p>
        </p:txBody>
      </p:sp>
      <p:sp>
        <p:nvSpPr>
          <p:cNvPr id="25" name="Speech Bubble: Rectangle 24">
            <a:extLst>
              <a:ext uri="{FF2B5EF4-FFF2-40B4-BE49-F238E27FC236}">
                <a16:creationId xmlns:a16="http://schemas.microsoft.com/office/drawing/2014/main" id="{426E9611-2E32-95A0-CEEA-27DD1E86C2B0}"/>
              </a:ext>
            </a:extLst>
          </p:cNvPr>
          <p:cNvSpPr/>
          <p:nvPr/>
        </p:nvSpPr>
        <p:spPr>
          <a:xfrm>
            <a:off x="609314" y="1173706"/>
            <a:ext cx="2215774" cy="611123"/>
          </a:xfrm>
          <a:prstGeom prst="wedgeRectCallout">
            <a:avLst>
              <a:gd name="adj1" fmla="val -22065"/>
              <a:gd name="adj2" fmla="val 66967"/>
            </a:avLst>
          </a:prstGeom>
          <a:solidFill>
            <a:srgbClr val="98D7CE"/>
          </a:solidFill>
        </p:spPr>
        <p:txBody>
          <a:bodyPr vert="horz" wrap="square" lIns="91440" tIns="90000" rIns="91440" bIns="90000" rtlCol="0" anchor="ctr">
            <a:noAutofit/>
          </a:bodyPr>
          <a:lstStyle/>
          <a:p>
            <a:pPr algn="ctr">
              <a:lnSpc>
                <a:spcPct val="90000"/>
              </a:lnSpc>
              <a:spcBef>
                <a:spcPct val="0"/>
              </a:spcBef>
            </a:pPr>
            <a:r>
              <a:rPr lang="en-GB" sz="2400" dirty="0">
                <a:solidFill>
                  <a:srgbClr val="595959"/>
                </a:solidFill>
                <a:latin typeface="+mj-lt"/>
                <a:ea typeface="+mj-ea"/>
                <a:cs typeface="+mj-cs"/>
              </a:rPr>
              <a:t>Dimensions</a:t>
            </a:r>
            <a:endParaRPr lang="x-none" sz="2400" dirty="0">
              <a:solidFill>
                <a:srgbClr val="595959"/>
              </a:solidFill>
              <a:latin typeface="+mj-lt"/>
              <a:ea typeface="+mj-ea"/>
              <a:cs typeface="+mj-cs"/>
            </a:endParaRPr>
          </a:p>
        </p:txBody>
      </p:sp>
      <p:pic>
        <p:nvPicPr>
          <p:cNvPr id="26" name="Picture 25" descr="Graphical user interface, text, application, chat or text message&#10;&#10;Description automatically generated">
            <a:extLst>
              <a:ext uri="{FF2B5EF4-FFF2-40B4-BE49-F238E27FC236}">
                <a16:creationId xmlns:a16="http://schemas.microsoft.com/office/drawing/2014/main" id="{3B9078E5-5CE6-43EA-ABA1-D025825BCBD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9313" y="1997363"/>
            <a:ext cx="11078868" cy="4860638"/>
          </a:xfrm>
          <a:prstGeom prst="rect">
            <a:avLst/>
          </a:prstGeom>
        </p:spPr>
      </p:pic>
    </p:spTree>
    <p:custDataLst>
      <p:tags r:id="rId1"/>
    </p:custDataLst>
    <p:extLst>
      <p:ext uri="{BB962C8B-B14F-4D97-AF65-F5344CB8AC3E}">
        <p14:creationId xmlns:p14="http://schemas.microsoft.com/office/powerpoint/2010/main" val="32581604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50FB2F-4FE5-67E5-046E-27DD3147326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909" y="2911870"/>
            <a:ext cx="4295943" cy="3946130"/>
          </a:xfrm>
          <a:prstGeom prst="rect">
            <a:avLst/>
          </a:prstGeom>
        </p:spPr>
      </p:pic>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Using the HHFA data analysis platform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3" name="Group 2">
            <a:extLst>
              <a:ext uri="{FF2B5EF4-FFF2-40B4-BE49-F238E27FC236}">
                <a16:creationId xmlns:a16="http://schemas.microsoft.com/office/drawing/2014/main" id="{C82FBCF7-5F61-DB6B-9043-166AD474A1E8}"/>
              </a:ext>
            </a:extLst>
          </p:cNvPr>
          <p:cNvGrpSpPr/>
          <p:nvPr/>
        </p:nvGrpSpPr>
        <p:grpSpPr>
          <a:xfrm>
            <a:off x="1864971" y="1785044"/>
            <a:ext cx="2914923" cy="2914923"/>
            <a:chOff x="9224846" y="1816007"/>
            <a:chExt cx="2399666" cy="2399666"/>
          </a:xfrm>
        </p:grpSpPr>
        <p:sp>
          <p:nvSpPr>
            <p:cNvPr id="4" name="circle">
              <a:extLst>
                <a:ext uri="{FF2B5EF4-FFF2-40B4-BE49-F238E27FC236}">
                  <a16:creationId xmlns:a16="http://schemas.microsoft.com/office/drawing/2014/main" id="{EBCCADBE-C3DD-CEBE-0FBC-15B1FDEB320B}"/>
                </a:ext>
              </a:extLst>
            </p:cNvPr>
            <p:cNvSpPr/>
            <p:nvPr/>
          </p:nvSpPr>
          <p:spPr>
            <a:xfrm>
              <a:off x="9224846"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healthcare facility">
              <a:extLst>
                <a:ext uri="{FF2B5EF4-FFF2-40B4-BE49-F238E27FC236}">
                  <a16:creationId xmlns:a16="http://schemas.microsoft.com/office/drawing/2014/main" id="{78FA5CD7-1441-48B1-F3AE-9AD6E26AB9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6154" y="2433073"/>
              <a:ext cx="1457050" cy="1236142"/>
            </a:xfrm>
            <a:prstGeom prst="rect">
              <a:avLst/>
            </a:prstGeom>
          </p:spPr>
        </p:pic>
      </p:grpSp>
      <p:grpSp>
        <p:nvGrpSpPr>
          <p:cNvPr id="9" name="circle 1">
            <a:extLst>
              <a:ext uri="{FF2B5EF4-FFF2-40B4-BE49-F238E27FC236}">
                <a16:creationId xmlns:a16="http://schemas.microsoft.com/office/drawing/2014/main" id="{98182EB4-8210-7E53-758A-13CEB2DD68BD}"/>
              </a:ext>
            </a:extLst>
          </p:cNvPr>
          <p:cNvGrpSpPr/>
          <p:nvPr/>
        </p:nvGrpSpPr>
        <p:grpSpPr>
          <a:xfrm>
            <a:off x="8147584" y="2013888"/>
            <a:ext cx="2399666" cy="2399666"/>
            <a:chOff x="470234" y="1852537"/>
            <a:chExt cx="2295039" cy="2295039"/>
          </a:xfrm>
        </p:grpSpPr>
        <p:sp>
          <p:nvSpPr>
            <p:cNvPr id="10" name="circle">
              <a:extLst>
                <a:ext uri="{FF2B5EF4-FFF2-40B4-BE49-F238E27FC236}">
                  <a16:creationId xmlns:a16="http://schemas.microsoft.com/office/drawing/2014/main" id="{A045DDDD-5F02-30CD-9E6F-78C492BA11A2}"/>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0F67C13-81F0-4E3C-2158-F3DCEAAF97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8915" y="2404606"/>
              <a:ext cx="1650612" cy="1327992"/>
            </a:xfrm>
            <a:prstGeom prst="rect">
              <a:avLst/>
            </a:prstGeom>
          </p:spPr>
        </p:pic>
      </p:grpSp>
      <p:grpSp>
        <p:nvGrpSpPr>
          <p:cNvPr id="12" name="Group 11">
            <a:extLst>
              <a:ext uri="{FF2B5EF4-FFF2-40B4-BE49-F238E27FC236}">
                <a16:creationId xmlns:a16="http://schemas.microsoft.com/office/drawing/2014/main" id="{C026A12F-B102-1C9B-05E8-0DE7FF22E851}"/>
              </a:ext>
            </a:extLst>
          </p:cNvPr>
          <p:cNvGrpSpPr/>
          <p:nvPr/>
        </p:nvGrpSpPr>
        <p:grpSpPr>
          <a:xfrm>
            <a:off x="5263906" y="2036715"/>
            <a:ext cx="2399666" cy="2399666"/>
            <a:chOff x="9224846" y="1816007"/>
            <a:chExt cx="2399666" cy="2399666"/>
          </a:xfrm>
        </p:grpSpPr>
        <p:sp>
          <p:nvSpPr>
            <p:cNvPr id="13" name="circle">
              <a:extLst>
                <a:ext uri="{FF2B5EF4-FFF2-40B4-BE49-F238E27FC236}">
                  <a16:creationId xmlns:a16="http://schemas.microsoft.com/office/drawing/2014/main" id="{2E8AA955-AFB3-45C9-473D-3CBDDC8E5FC9}"/>
                </a:ext>
              </a:extLst>
            </p:cNvPr>
            <p:cNvSpPr/>
            <p:nvPr/>
          </p:nvSpPr>
          <p:spPr>
            <a:xfrm>
              <a:off x="9224846" y="181600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90EF3B86-CA92-000A-BF25-28B74593968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578495" y="2169589"/>
              <a:ext cx="1692368" cy="1692503"/>
            </a:xfrm>
            <a:prstGeom prst="rect">
              <a:avLst/>
            </a:prstGeom>
          </p:spPr>
        </p:pic>
      </p:grpSp>
      <p:sp>
        <p:nvSpPr>
          <p:cNvPr id="15" name="Arrow: Right 14">
            <a:extLst>
              <a:ext uri="{FF2B5EF4-FFF2-40B4-BE49-F238E27FC236}">
                <a16:creationId xmlns:a16="http://schemas.microsoft.com/office/drawing/2014/main" id="{83FE4B1C-9985-778C-A885-E66527C7DE6B}"/>
              </a:ext>
            </a:extLst>
          </p:cNvPr>
          <p:cNvSpPr/>
          <p:nvPr/>
        </p:nvSpPr>
        <p:spPr>
          <a:xfrm flipH="1">
            <a:off x="4840455" y="3044096"/>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FDF39F1A-4B48-A560-468D-B95EAFF3EEAE}"/>
              </a:ext>
            </a:extLst>
          </p:cNvPr>
          <p:cNvSpPr/>
          <p:nvPr/>
        </p:nvSpPr>
        <p:spPr>
          <a:xfrm flipH="1">
            <a:off x="7745773" y="3013549"/>
            <a:ext cx="300306" cy="384904"/>
          </a:xfrm>
          <a:prstGeom prst="rightArrow">
            <a:avLst/>
          </a:prstGeom>
          <a:solidFill>
            <a:srgbClr val="557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45471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3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style.rotation</p:attrName>
                                        </p:attrNameLst>
                                      </p:cBhvr>
                                      <p:tavLst>
                                        <p:tav tm="0">
                                          <p:val>
                                            <p:fltVal val="90"/>
                                          </p:val>
                                        </p:tav>
                                        <p:tav tm="100000">
                                          <p:val>
                                            <p:fltVal val="0"/>
                                          </p:val>
                                        </p:tav>
                                      </p:tavLst>
                                    </p:anim>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3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 calcmode="lin" valueType="num">
                                      <p:cBhvr>
                                        <p:cTn id="35" dur="500" fill="hold"/>
                                        <p:tgtEl>
                                          <p:spTgt spid="9"/>
                                        </p:tgtEl>
                                        <p:attrNameLst>
                                          <p:attrName>style.rotation</p:attrName>
                                        </p:attrNameLst>
                                      </p:cBhvr>
                                      <p:tavLst>
                                        <p:tav tm="0">
                                          <p:val>
                                            <p:fltVal val="90"/>
                                          </p:val>
                                        </p:tav>
                                        <p:tav tm="100000">
                                          <p:val>
                                            <p:fltVal val="0"/>
                                          </p:val>
                                        </p:tav>
                                      </p:tavLst>
                                    </p:anim>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9602435" cy="611122"/>
            <a:chOff x="-1235" y="-815"/>
            <a:chExt cx="9602435"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8867050" cy="584775"/>
            </a:xfrm>
            <a:prstGeom prst="rect">
              <a:avLst/>
            </a:prstGeom>
            <a:noFill/>
          </p:spPr>
          <p:txBody>
            <a:bodyPr wrap="square">
              <a:spAutoFit/>
            </a:bodyPr>
            <a:lstStyle/>
            <a:p>
              <a:r>
                <a:rPr lang="en-GB" sz="3200" dirty="0">
                  <a:solidFill>
                    <a:srgbClr val="595959"/>
                  </a:solidFill>
                </a:rPr>
                <a:t>HHFA data analysis platform guidance</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 name="grid1">
            <a:extLst>
              <a:ext uri="{FF2B5EF4-FFF2-40B4-BE49-F238E27FC236}">
                <a16:creationId xmlns:a16="http://schemas.microsoft.com/office/drawing/2014/main" id="{D61F9243-FE1A-97E5-7BC6-7862D478981D}"/>
              </a:ext>
            </a:extLst>
          </p:cNvPr>
          <p:cNvSpPr txBox="1"/>
          <p:nvPr/>
        </p:nvSpPr>
        <p:spPr>
          <a:xfrm>
            <a:off x="734150" y="1333461"/>
            <a:ext cx="5360074" cy="4630615"/>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6" name="grid2">
            <a:extLst>
              <a:ext uri="{FF2B5EF4-FFF2-40B4-BE49-F238E27FC236}">
                <a16:creationId xmlns:a16="http://schemas.microsoft.com/office/drawing/2014/main" id="{07C19065-355D-20C1-A917-7B7BC40650DF}"/>
              </a:ext>
            </a:extLst>
          </p:cNvPr>
          <p:cNvSpPr txBox="1"/>
          <p:nvPr/>
        </p:nvSpPr>
        <p:spPr>
          <a:xfrm>
            <a:off x="6199796" y="1333461"/>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 name="caption1">
            <a:extLst>
              <a:ext uri="{FF2B5EF4-FFF2-40B4-BE49-F238E27FC236}">
                <a16:creationId xmlns:a16="http://schemas.microsoft.com/office/drawing/2014/main" id="{F0B98466-E387-A2D2-F1A1-699370EB4FD7}"/>
              </a:ext>
            </a:extLst>
          </p:cNvPr>
          <p:cNvSpPr txBox="1"/>
          <p:nvPr/>
        </p:nvSpPr>
        <p:spPr>
          <a:xfrm>
            <a:off x="1020943" y="4663177"/>
            <a:ext cx="478648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HHFA Comprehensive guide</a:t>
            </a:r>
          </a:p>
        </p:txBody>
      </p:sp>
      <p:sp>
        <p:nvSpPr>
          <p:cNvPr id="18" name="caption2">
            <a:extLst>
              <a:ext uri="{FF2B5EF4-FFF2-40B4-BE49-F238E27FC236}">
                <a16:creationId xmlns:a16="http://schemas.microsoft.com/office/drawing/2014/main" id="{F4064464-674F-2517-2F80-D1BADDF9B61E}"/>
              </a:ext>
            </a:extLst>
          </p:cNvPr>
          <p:cNvSpPr txBox="1"/>
          <p:nvPr/>
        </p:nvSpPr>
        <p:spPr>
          <a:xfrm>
            <a:off x="6381017" y="4663177"/>
            <a:ext cx="4986065"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solidFill>
                  <a:schemeClr val="tx1">
                    <a:lumMod val="65000"/>
                    <a:lumOff val="35000"/>
                  </a:schemeClr>
                </a:solidFill>
              </a:rPr>
              <a:t>HHFA Data analysis platform</a:t>
            </a:r>
          </a:p>
          <a:p>
            <a:pPr algn="ctr"/>
            <a:r>
              <a:rPr lang="en-GB" sz="2400" dirty="0" err="1">
                <a:solidFill>
                  <a:schemeClr val="tx1">
                    <a:lumMod val="65000"/>
                    <a:lumOff val="35000"/>
                  </a:schemeClr>
                </a:solidFill>
              </a:rPr>
              <a:t>OpenWHO</a:t>
            </a:r>
            <a:r>
              <a:rPr lang="en-GB" sz="2400" dirty="0">
                <a:solidFill>
                  <a:schemeClr val="tx1">
                    <a:lumMod val="65000"/>
                    <a:lumOff val="35000"/>
                  </a:schemeClr>
                </a:solidFill>
              </a:rPr>
              <a:t> course</a:t>
            </a:r>
          </a:p>
        </p:txBody>
      </p:sp>
      <p:pic>
        <p:nvPicPr>
          <p:cNvPr id="26" name="Picture 25">
            <a:extLst>
              <a:ext uri="{FF2B5EF4-FFF2-40B4-BE49-F238E27FC236}">
                <a16:creationId xmlns:a16="http://schemas.microsoft.com/office/drawing/2014/main" id="{6CDDE8D1-5A79-FD0C-33E9-D30361880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4539" y="2033721"/>
            <a:ext cx="3579020" cy="2265854"/>
          </a:xfrm>
          <a:prstGeom prst="rect">
            <a:avLst/>
          </a:prstGeom>
        </p:spPr>
      </p:pic>
      <p:pic>
        <p:nvPicPr>
          <p:cNvPr id="4" name="Picture 3">
            <a:extLst>
              <a:ext uri="{FF2B5EF4-FFF2-40B4-BE49-F238E27FC236}">
                <a16:creationId xmlns:a16="http://schemas.microsoft.com/office/drawing/2014/main" id="{DBD80DEA-EE49-08CB-E88A-8A5E99F1BD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3115" y="1651097"/>
            <a:ext cx="1922144" cy="2720322"/>
          </a:xfrm>
          <a:prstGeom prst="rect">
            <a:avLst/>
          </a:prstGeom>
        </p:spPr>
      </p:pic>
    </p:spTree>
    <p:custDataLst>
      <p:tags r:id="rId1"/>
    </p:custDataLst>
    <p:extLst>
      <p:ext uri="{BB962C8B-B14F-4D97-AF65-F5344CB8AC3E}">
        <p14:creationId xmlns:p14="http://schemas.microsoft.com/office/powerpoint/2010/main" val="10622834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8100">
          <a:solidFill>
            <a:srgbClr val="31B09C"/>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13458</TotalTime>
  <Words>1112</Words>
  <Application>Microsoft Office PowerPoint</Application>
  <PresentationFormat>Widescreen</PresentationFormat>
  <Paragraphs>166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Atkinson Hyperlegible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HHFA_introduction_module3_unit5_en</dc:title>
  <dc:creator>WHO</dc:creator>
  <cp:lastModifiedBy>G Johnson</cp:lastModifiedBy>
  <cp:revision>264</cp:revision>
  <dcterms:created xsi:type="dcterms:W3CDTF">2022-07-29T14:12:36Z</dcterms:created>
  <dcterms:modified xsi:type="dcterms:W3CDTF">2022-11-04T11:18:26Z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